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363" r:id="rId3"/>
    <p:sldId id="460" r:id="rId4"/>
    <p:sldId id="284" r:id="rId5"/>
    <p:sldId id="451" r:id="rId6"/>
    <p:sldId id="452" r:id="rId7"/>
    <p:sldId id="454" r:id="rId8"/>
    <p:sldId id="461" r:id="rId9"/>
    <p:sldId id="455" r:id="rId10"/>
    <p:sldId id="456" r:id="rId11"/>
    <p:sldId id="462" r:id="rId12"/>
    <p:sldId id="453" r:id="rId13"/>
    <p:sldId id="457" r:id="rId14"/>
    <p:sldId id="458" r:id="rId15"/>
    <p:sldId id="463" r:id="rId16"/>
    <p:sldId id="450" r:id="rId17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7D6"/>
    <a:srgbClr val="FFFFCC"/>
    <a:srgbClr val="FF9966"/>
    <a:srgbClr val="FFFFFF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73" autoAdjust="0"/>
    <p:restoredTop sz="94660"/>
  </p:normalViewPr>
  <p:slideViewPr>
    <p:cSldViewPr>
      <p:cViewPr varScale="1">
        <p:scale>
          <a:sx n="145" d="100"/>
          <a:sy n="145" d="100"/>
        </p:scale>
        <p:origin x="822" y="13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65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CA9461-9D64-467C-8713-13A1C32CCD0D}" type="datetimeFigureOut">
              <a:rPr lang="zh-CN" altLang="en-US" smtClean="0"/>
              <a:pPr/>
              <a:t>2021/4/26 Monday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BA1B46-0DC8-4FF9-A997-8E4D0C41ADD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6325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A1B46-0DC8-4FF9-A997-8E4D0C41ADDF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45578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A1B46-0DC8-4FF9-A997-8E4D0C41ADDF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14458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A1B46-0DC8-4FF9-A997-8E4D0C41ADDF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19972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A1B46-0DC8-4FF9-A997-8E4D0C41ADDF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74281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A1B46-0DC8-4FF9-A997-8E4D0C41ADDF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37188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A1B46-0DC8-4FF9-A997-8E4D0C41ADDF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24568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A1B46-0DC8-4FF9-A997-8E4D0C41ADDF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90974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A1B46-0DC8-4FF9-A997-8E4D0C41ADDF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42835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A1B46-0DC8-4FF9-A997-8E4D0C41ADDF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32349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A1B46-0DC8-4FF9-A997-8E4D0C41ADDF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5749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A1B46-0DC8-4FF9-A997-8E4D0C41ADDF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34046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A1B46-0DC8-4FF9-A997-8E4D0C41ADDF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3100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2021/4/26 Monday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2021/4/26 Monday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2021/4/26 Monday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2021/4/26 Monday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2021/4/26 Monday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2021/4/26 Monday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2021/4/26 Monday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2021/4/26 Monday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2021/4/26 Monday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2021/4/26 Monday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2021/4/26 Monday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1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40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2021/4/26 Monday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6655188" y="-34977"/>
            <a:ext cx="2260212" cy="49296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4292"/>
            <a:ext cx="1607727" cy="720000"/>
          </a:xfrm>
          <a:prstGeom prst="rect">
            <a:avLst/>
          </a:prstGeom>
        </p:spPr>
      </p:pic>
      <p:sp>
        <p:nvSpPr>
          <p:cNvPr id="11" name="文本框 10"/>
          <p:cNvSpPr txBox="1"/>
          <p:nvPr userDrawn="1"/>
        </p:nvSpPr>
        <p:spPr>
          <a:xfrm>
            <a:off x="6708869" y="186194"/>
            <a:ext cx="21836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0" i="1" spc="300" baseline="0" dirty="0" smtClean="0">
                <a:solidFill>
                  <a:schemeClr val="bg1">
                    <a:lumMod val="65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www.scmlzx.net</a:t>
            </a:r>
            <a:endParaRPr lang="zh-CN" altLang="en-US" b="0" i="1" spc="300" baseline="0" dirty="0">
              <a:solidFill>
                <a:schemeClr val="bg1">
                  <a:lumMod val="65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203848" y="3867894"/>
            <a:ext cx="3064582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400" b="1" spc="300" dirty="0" smtClean="0">
                <a:solidFill>
                  <a:srgbClr val="1557A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赵建超</a:t>
            </a:r>
            <a:endParaRPr lang="en-US" altLang="zh-CN" sz="2400" b="1" spc="300" dirty="0" smtClean="0">
              <a:solidFill>
                <a:srgbClr val="1557A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en-US" altLang="zh-CN" sz="2400" b="1" spc="300" dirty="0" smtClean="0">
                <a:solidFill>
                  <a:srgbClr val="1557A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2021</a:t>
            </a:r>
            <a:r>
              <a:rPr lang="zh-CN" altLang="en-US" sz="2400" b="1" spc="300" dirty="0" smtClean="0">
                <a:solidFill>
                  <a:srgbClr val="1557A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2400" b="1" spc="300" dirty="0" smtClean="0">
                <a:solidFill>
                  <a:srgbClr val="1557A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400" b="1" spc="300" dirty="0" smtClean="0">
                <a:solidFill>
                  <a:srgbClr val="1557A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2400" b="1" spc="300" dirty="0" smtClean="0">
                <a:solidFill>
                  <a:srgbClr val="1557A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26</a:t>
            </a:r>
            <a:r>
              <a:rPr lang="zh-CN" altLang="en-US" sz="2400" b="1" spc="300" dirty="0" smtClean="0">
                <a:solidFill>
                  <a:srgbClr val="1557A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lang="zh-CN" altLang="en-US" sz="2400" b="1" spc="300" dirty="0">
              <a:solidFill>
                <a:srgbClr val="1557A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-18497" y="1563638"/>
            <a:ext cx="9162497" cy="1584000"/>
            <a:chOff x="-18499" y="1317743"/>
            <a:chExt cx="9162497" cy="1584000"/>
          </a:xfrm>
        </p:grpSpPr>
        <p:sp>
          <p:nvSpPr>
            <p:cNvPr id="5" name="矩形 4"/>
            <p:cNvSpPr/>
            <p:nvPr/>
          </p:nvSpPr>
          <p:spPr>
            <a:xfrm>
              <a:off x="-18499" y="1317743"/>
              <a:ext cx="9162497" cy="1584000"/>
            </a:xfrm>
            <a:prstGeom prst="rect">
              <a:avLst/>
            </a:prstGeom>
            <a:solidFill>
              <a:srgbClr val="0070C0">
                <a:alpha val="90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" name="TextBox 7"/>
            <p:cNvSpPr>
              <a:spLocks noChangeArrowheads="1"/>
            </p:cNvSpPr>
            <p:nvPr/>
          </p:nvSpPr>
          <p:spPr bwMode="auto">
            <a:xfrm>
              <a:off x="188518" y="1461759"/>
              <a:ext cx="8748463" cy="136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3400" b="1" spc="3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木里中学高中部</a:t>
              </a:r>
              <a:endParaRPr lang="en-US" altLang="zh-CN" sz="3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3400" b="1" spc="3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数学资源使用培训</a:t>
              </a:r>
              <a:endParaRPr lang="en-US" altLang="zh-CN" sz="28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727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" y="744"/>
            <a:ext cx="2231870" cy="51420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49"/>
          </a:p>
        </p:txBody>
      </p:sp>
      <p:grpSp>
        <p:nvGrpSpPr>
          <p:cNvPr id="2" name="组合 1"/>
          <p:cNvGrpSpPr/>
          <p:nvPr/>
        </p:nvGrpSpPr>
        <p:grpSpPr>
          <a:xfrm>
            <a:off x="2615143" y="1131590"/>
            <a:ext cx="6045523" cy="399516"/>
            <a:chOff x="2574819" y="952414"/>
            <a:chExt cx="6045523" cy="399516"/>
          </a:xfrm>
        </p:grpSpPr>
        <p:sp>
          <p:nvSpPr>
            <p:cNvPr id="8" name="圆角矩形 7"/>
            <p:cNvSpPr/>
            <p:nvPr/>
          </p:nvSpPr>
          <p:spPr>
            <a:xfrm>
              <a:off x="2574819" y="952414"/>
              <a:ext cx="384495" cy="3834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71" tIns="45686" rIns="91371" bIns="45686" anchor="ctr"/>
            <a:lstStyle/>
            <a:p>
              <a:pPr algn="ctr">
                <a:defRPr/>
              </a:pPr>
              <a:r>
                <a:rPr lang="zh-CN" altLang="en-US" sz="2699" dirty="0">
                  <a:latin typeface="+mj-lt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一</a:t>
              </a: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3183202" y="952415"/>
              <a:ext cx="5437140" cy="399515"/>
              <a:chOff x="6269138" y="1573726"/>
              <a:chExt cx="4611515" cy="532964"/>
            </a:xfrm>
          </p:grpSpPr>
          <p:sp>
            <p:nvSpPr>
              <p:cNvPr id="10" name="圆角矩形 9"/>
              <p:cNvSpPr/>
              <p:nvPr/>
            </p:nvSpPr>
            <p:spPr>
              <a:xfrm>
                <a:off x="6339098" y="1573726"/>
                <a:ext cx="4541555" cy="511503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2" tIns="45711" rIns="91422" bIns="45711" anchor="ctr"/>
              <a:lstStyle/>
              <a:p>
                <a:pPr algn="ctr">
                  <a:defRPr/>
                </a:pPr>
                <a:endParaRPr lang="zh-CN" altLang="en-US" sz="2699" dirty="0">
                  <a:latin typeface="+mj-lt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6269138" y="1614014"/>
                <a:ext cx="4611514" cy="492676"/>
              </a:xfrm>
              <a:prstGeom prst="rect">
                <a:avLst/>
              </a:prstGeom>
            </p:spPr>
            <p:txBody>
              <a:bodyPr wrap="square" lIns="91422" tIns="45711" rIns="91422" bIns="45711">
                <a:spAutoFit/>
              </a:bodyPr>
              <a:lstStyle/>
              <a:p>
                <a:pPr>
                  <a:defRPr/>
                </a:pPr>
                <a:r>
                  <a:rPr lang="zh-CN" altLang="en-US" b="1" kern="1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四川省教育资源公共服务平台</a:t>
                </a:r>
                <a:endParaRPr lang="zh-CN" altLang="zh-CN" b="1" kern="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2615143" y="1923679"/>
            <a:ext cx="6045523" cy="399515"/>
            <a:chOff x="2574819" y="1851670"/>
            <a:chExt cx="6045523" cy="399515"/>
          </a:xfrm>
        </p:grpSpPr>
        <p:sp>
          <p:nvSpPr>
            <p:cNvPr id="12" name="圆角矩形 11"/>
            <p:cNvSpPr/>
            <p:nvPr/>
          </p:nvSpPr>
          <p:spPr>
            <a:xfrm>
              <a:off x="2574819" y="1851670"/>
              <a:ext cx="384495" cy="3834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71" tIns="45686" rIns="91371" bIns="45686" anchor="ctr"/>
            <a:lstStyle/>
            <a:p>
              <a:pPr algn="ctr">
                <a:defRPr/>
              </a:pPr>
              <a:r>
                <a:rPr lang="zh-CN" altLang="en-US" sz="2699" dirty="0">
                  <a:latin typeface="+mj-lt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二</a:t>
              </a: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3183203" y="1851671"/>
              <a:ext cx="5437139" cy="399514"/>
              <a:chOff x="6281181" y="2410178"/>
              <a:chExt cx="3778434" cy="532963"/>
            </a:xfrm>
          </p:grpSpPr>
          <p:sp>
            <p:nvSpPr>
              <p:cNvPr id="14" name="圆角矩形 13"/>
              <p:cNvSpPr/>
              <p:nvPr/>
            </p:nvSpPr>
            <p:spPr>
              <a:xfrm>
                <a:off x="6315199" y="2410178"/>
                <a:ext cx="3744416" cy="511504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2" tIns="45711" rIns="91422" bIns="45711" anchor="ctr"/>
              <a:lstStyle/>
              <a:p>
                <a:pPr algn="ctr">
                  <a:defRPr/>
                </a:pPr>
                <a:endParaRPr lang="zh-CN" altLang="en-US" sz="2800" dirty="0">
                  <a:latin typeface="+mj-lt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6281181" y="2450466"/>
                <a:ext cx="3618783" cy="492675"/>
              </a:xfrm>
              <a:prstGeom prst="rect">
                <a:avLst/>
              </a:prstGeom>
            </p:spPr>
            <p:txBody>
              <a:bodyPr wrap="square" lIns="91422" tIns="45711" rIns="91422" bIns="45711">
                <a:spAutoFit/>
              </a:bodyPr>
              <a:lstStyle/>
              <a:p>
                <a:pPr>
                  <a:defRPr/>
                </a:pPr>
                <a:r>
                  <a:rPr lang="zh-CN" altLang="en-US" b="1" kern="1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国家中小学网络云平台</a:t>
                </a:r>
                <a:endParaRPr lang="zh-CN" altLang="zh-CN" b="1" kern="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2615143" y="2715767"/>
            <a:ext cx="6045523" cy="399514"/>
            <a:chOff x="2574819" y="2892313"/>
            <a:chExt cx="6045523" cy="399514"/>
          </a:xfrm>
        </p:grpSpPr>
        <p:sp>
          <p:nvSpPr>
            <p:cNvPr id="16" name="圆角矩形 15"/>
            <p:cNvSpPr/>
            <p:nvPr/>
          </p:nvSpPr>
          <p:spPr>
            <a:xfrm>
              <a:off x="2574819" y="2892315"/>
              <a:ext cx="384495" cy="3834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71" tIns="45686" rIns="91371" bIns="45686" anchor="ctr"/>
            <a:lstStyle/>
            <a:p>
              <a:pPr algn="ctr">
                <a:defRPr/>
              </a:pPr>
              <a:r>
                <a:rPr lang="zh-CN" altLang="en-US" sz="2699" dirty="0">
                  <a:latin typeface="+mj-lt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三</a:t>
              </a: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3183203" y="2892313"/>
              <a:ext cx="5437139" cy="399514"/>
              <a:chOff x="6287184" y="3296031"/>
              <a:chExt cx="3796329" cy="532963"/>
            </a:xfrm>
          </p:grpSpPr>
          <p:sp>
            <p:nvSpPr>
              <p:cNvPr id="18" name="圆角矩形 17"/>
              <p:cNvSpPr/>
              <p:nvPr/>
            </p:nvSpPr>
            <p:spPr>
              <a:xfrm>
                <a:off x="6339097" y="3296031"/>
                <a:ext cx="3744416" cy="511504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2" tIns="45711" rIns="91422" bIns="45711" anchor="ctr"/>
              <a:lstStyle/>
              <a:p>
                <a:pPr algn="ctr">
                  <a:defRPr/>
                </a:pPr>
                <a:endParaRPr lang="zh-CN" altLang="en-US" sz="2699" dirty="0">
                  <a:latin typeface="+mj-lt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6287184" y="3336319"/>
                <a:ext cx="3796329" cy="492675"/>
              </a:xfrm>
              <a:prstGeom prst="rect">
                <a:avLst/>
              </a:prstGeom>
            </p:spPr>
            <p:txBody>
              <a:bodyPr wrap="square" lIns="91422" tIns="45711" rIns="91422" bIns="45711">
                <a:spAutoFit/>
              </a:bodyPr>
              <a:lstStyle/>
              <a:p>
                <a:pPr>
                  <a:defRPr/>
                </a:pPr>
                <a:r>
                  <a:rPr lang="zh-CN" altLang="en-US" b="1" kern="1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四川云</a:t>
                </a:r>
                <a:r>
                  <a:rPr lang="zh-CN" altLang="en-US" b="1" kern="1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教</a:t>
                </a:r>
                <a:r>
                  <a:rPr lang="en-US" altLang="zh-CN" b="1" kern="1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(</a:t>
                </a:r>
                <a:r>
                  <a:rPr lang="zh-CN" altLang="en-US" b="1" kern="1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棠</a:t>
                </a:r>
                <a:r>
                  <a:rPr lang="zh-CN" altLang="en-US" b="1" kern="1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中</a:t>
                </a:r>
                <a:r>
                  <a:rPr lang="zh-CN" altLang="en-US" b="1" kern="1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联盟</a:t>
                </a:r>
                <a:r>
                  <a:rPr lang="en-US" altLang="zh-CN" b="1" kern="1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)</a:t>
                </a:r>
                <a:endParaRPr lang="zh-CN" altLang="zh-CN" b="1" kern="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20" name="TextBox 86"/>
          <p:cNvSpPr txBox="1"/>
          <p:nvPr/>
        </p:nvSpPr>
        <p:spPr>
          <a:xfrm>
            <a:off x="35496" y="1662550"/>
            <a:ext cx="2103768" cy="1015134"/>
          </a:xfrm>
          <a:prstGeom prst="rect">
            <a:avLst/>
          </a:prstGeom>
          <a:noFill/>
        </p:spPr>
        <p:txBody>
          <a:bodyPr wrap="square" lIns="91362" tIns="45680" rIns="91362" bIns="45680">
            <a:spAutoFit/>
          </a:bodyPr>
          <a:lstStyle/>
          <a:p>
            <a:pPr algn="ctr">
              <a:defRPr/>
            </a:pPr>
            <a:r>
              <a:rPr lang="zh-CN" altLang="en-US" sz="3598" b="1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  录 </a:t>
            </a:r>
            <a:endParaRPr lang="en-US" altLang="zh-CN" sz="3598" b="1" spc="1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defRPr/>
            </a:pPr>
            <a:r>
              <a:rPr lang="en-US" altLang="zh-CN" sz="2399" b="1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2399" b="1" spc="1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2615143" y="3507854"/>
            <a:ext cx="6045523" cy="399514"/>
            <a:chOff x="2574818" y="3932956"/>
            <a:chExt cx="6045523" cy="399514"/>
          </a:xfrm>
        </p:grpSpPr>
        <p:sp>
          <p:nvSpPr>
            <p:cNvPr id="26" name="圆角矩形 25"/>
            <p:cNvSpPr/>
            <p:nvPr/>
          </p:nvSpPr>
          <p:spPr>
            <a:xfrm>
              <a:off x="2574818" y="3932958"/>
              <a:ext cx="384495" cy="3834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71" tIns="45686" rIns="91371" bIns="45686" anchor="ctr"/>
            <a:lstStyle/>
            <a:p>
              <a:pPr algn="ctr">
                <a:defRPr/>
              </a:pPr>
              <a:r>
                <a:rPr lang="zh-CN" altLang="en-US" sz="2699" dirty="0" smtClean="0">
                  <a:latin typeface="+mj-lt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四</a:t>
              </a:r>
              <a:endParaRPr lang="zh-CN" altLang="en-US" sz="2699" dirty="0"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3183202" y="3932956"/>
              <a:ext cx="5437139" cy="399514"/>
              <a:chOff x="6287184" y="3296031"/>
              <a:chExt cx="3796329" cy="532963"/>
            </a:xfrm>
          </p:grpSpPr>
          <p:sp>
            <p:nvSpPr>
              <p:cNvPr id="28" name="圆角矩形 27"/>
              <p:cNvSpPr/>
              <p:nvPr/>
            </p:nvSpPr>
            <p:spPr>
              <a:xfrm>
                <a:off x="6339097" y="3296031"/>
                <a:ext cx="3744416" cy="511504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2" tIns="45711" rIns="91422" bIns="45711" anchor="ctr"/>
              <a:lstStyle/>
              <a:p>
                <a:pPr algn="ctr">
                  <a:defRPr/>
                </a:pPr>
                <a:endParaRPr lang="zh-CN" altLang="en-US" sz="2699" dirty="0">
                  <a:latin typeface="+mj-lt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6287184" y="3336319"/>
                <a:ext cx="3796329" cy="492675"/>
              </a:xfrm>
              <a:prstGeom prst="rect">
                <a:avLst/>
              </a:prstGeom>
            </p:spPr>
            <p:txBody>
              <a:bodyPr wrap="square" lIns="91422" tIns="45711" rIns="91422" bIns="45711">
                <a:spAutoFit/>
              </a:bodyPr>
              <a:lstStyle/>
              <a:p>
                <a:pPr>
                  <a:defRPr/>
                </a:pPr>
                <a:r>
                  <a:rPr lang="zh-CN" altLang="en-US" b="1" kern="1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四川网络教研</a:t>
                </a:r>
                <a:r>
                  <a:rPr lang="zh-CN" altLang="en-US" b="1" kern="1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平台</a:t>
                </a:r>
                <a:endParaRPr lang="zh-CN" altLang="zh-CN" b="1" kern="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2615143" y="4299941"/>
            <a:ext cx="6045523" cy="399514"/>
            <a:chOff x="2574818" y="3932951"/>
            <a:chExt cx="6045523" cy="399514"/>
          </a:xfrm>
        </p:grpSpPr>
        <p:sp>
          <p:nvSpPr>
            <p:cNvPr id="30" name="圆角矩形 29"/>
            <p:cNvSpPr/>
            <p:nvPr/>
          </p:nvSpPr>
          <p:spPr>
            <a:xfrm>
              <a:off x="2574818" y="3932958"/>
              <a:ext cx="384495" cy="3834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71" tIns="45686" rIns="91371" bIns="45686" anchor="ctr"/>
            <a:lstStyle/>
            <a:p>
              <a:pPr algn="ctr">
                <a:defRPr/>
              </a:pPr>
              <a:r>
                <a:rPr lang="zh-CN" altLang="en-US" sz="2699" dirty="0" smtClean="0">
                  <a:latin typeface="+mj-lt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五</a:t>
              </a:r>
              <a:endParaRPr lang="zh-CN" altLang="en-US" sz="2699" dirty="0"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3183202" y="3932951"/>
              <a:ext cx="5437139" cy="399514"/>
              <a:chOff x="6287184" y="3296031"/>
              <a:chExt cx="3796329" cy="532964"/>
            </a:xfrm>
          </p:grpSpPr>
          <p:sp>
            <p:nvSpPr>
              <p:cNvPr id="32" name="圆角矩形 31"/>
              <p:cNvSpPr/>
              <p:nvPr/>
            </p:nvSpPr>
            <p:spPr>
              <a:xfrm>
                <a:off x="6339097" y="3296031"/>
                <a:ext cx="3744416" cy="511504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2" tIns="45711" rIns="91422" bIns="45711" anchor="ctr"/>
              <a:lstStyle/>
              <a:p>
                <a:pPr algn="ctr">
                  <a:defRPr/>
                </a:pPr>
                <a:endParaRPr lang="zh-CN" altLang="en-US" sz="2699" dirty="0">
                  <a:latin typeface="+mj-lt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6287184" y="3336319"/>
                <a:ext cx="3796329" cy="492676"/>
              </a:xfrm>
              <a:prstGeom prst="rect">
                <a:avLst/>
              </a:prstGeom>
            </p:spPr>
            <p:txBody>
              <a:bodyPr wrap="square" lIns="91422" tIns="45711" rIns="91422" bIns="45711">
                <a:spAutoFit/>
              </a:bodyPr>
              <a:lstStyle/>
              <a:p>
                <a:pPr>
                  <a:defRPr/>
                </a:pPr>
                <a:r>
                  <a:rPr lang="zh-CN" altLang="en-US" b="1" kern="1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成都七中网校</a:t>
                </a:r>
                <a:r>
                  <a:rPr lang="en-US" altLang="zh-CN" b="1" kern="1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(</a:t>
                </a:r>
                <a:r>
                  <a:rPr lang="zh-CN" altLang="en-US" b="1" kern="1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东方闻道）</a:t>
                </a:r>
                <a:endParaRPr lang="zh-CN" altLang="zh-CN" b="1" kern="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2615142" y="320932"/>
            <a:ext cx="6045523" cy="399514"/>
            <a:chOff x="2574818" y="3932951"/>
            <a:chExt cx="6045523" cy="399514"/>
          </a:xfrm>
        </p:grpSpPr>
        <p:sp>
          <p:nvSpPr>
            <p:cNvPr id="35" name="圆角矩形 34"/>
            <p:cNvSpPr/>
            <p:nvPr/>
          </p:nvSpPr>
          <p:spPr>
            <a:xfrm>
              <a:off x="2574818" y="3932958"/>
              <a:ext cx="384495" cy="3834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71" tIns="45686" rIns="91371" bIns="45686" anchor="ctr"/>
            <a:lstStyle/>
            <a:p>
              <a:pPr algn="ctr">
                <a:defRPr/>
              </a:pPr>
              <a:r>
                <a:rPr lang="en-US" altLang="zh-CN" sz="2699" dirty="0" smtClean="0">
                  <a:latin typeface="+mj-lt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</a:t>
              </a:r>
              <a:endParaRPr lang="zh-CN" altLang="en-US" sz="2699" dirty="0"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3183202" y="3932951"/>
              <a:ext cx="5437139" cy="399514"/>
              <a:chOff x="6287184" y="3296031"/>
              <a:chExt cx="3796329" cy="532964"/>
            </a:xfrm>
          </p:grpSpPr>
          <p:sp>
            <p:nvSpPr>
              <p:cNvPr id="37" name="圆角矩形 36"/>
              <p:cNvSpPr/>
              <p:nvPr/>
            </p:nvSpPr>
            <p:spPr>
              <a:xfrm>
                <a:off x="6339097" y="3296031"/>
                <a:ext cx="3744416" cy="511504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2" tIns="45711" rIns="91422" bIns="45711" anchor="ctr"/>
              <a:lstStyle/>
              <a:p>
                <a:pPr algn="ctr">
                  <a:defRPr/>
                </a:pPr>
                <a:endParaRPr lang="zh-CN" altLang="en-US" sz="2699" dirty="0">
                  <a:latin typeface="+mj-lt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6287184" y="3336319"/>
                <a:ext cx="3796329" cy="492676"/>
              </a:xfrm>
              <a:prstGeom prst="rect">
                <a:avLst/>
              </a:prstGeom>
            </p:spPr>
            <p:txBody>
              <a:bodyPr wrap="square" lIns="91422" tIns="45711" rIns="91422" bIns="45711">
                <a:spAutoFit/>
              </a:bodyPr>
              <a:lstStyle/>
              <a:p>
                <a:pPr>
                  <a:defRPr/>
                </a:pPr>
                <a:r>
                  <a:rPr lang="zh-CN" altLang="en-US" b="1" kern="1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资源聚合</a:t>
                </a:r>
                <a:endParaRPr lang="zh-CN" altLang="zh-CN" b="1" kern="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38034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619671" y="140400"/>
            <a:ext cx="7488000" cy="415126"/>
            <a:chOff x="1982081" y="140400"/>
            <a:chExt cx="7488000" cy="415126"/>
          </a:xfrm>
        </p:grpSpPr>
        <p:cxnSp>
          <p:nvCxnSpPr>
            <p:cNvPr id="11" name="直接连接符 10"/>
            <p:cNvCxnSpPr/>
            <p:nvPr/>
          </p:nvCxnSpPr>
          <p:spPr>
            <a:xfrm flipV="1">
              <a:off x="1982081" y="540510"/>
              <a:ext cx="7488000" cy="15016"/>
            </a:xfrm>
            <a:prstGeom prst="line">
              <a:avLst/>
            </a:prstGeom>
            <a:ln w="254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2"/>
            <p:cNvSpPr txBox="1"/>
            <p:nvPr/>
          </p:nvSpPr>
          <p:spPr>
            <a:xfrm>
              <a:off x="2007301" y="140400"/>
              <a:ext cx="46529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altLang="zh-CN" sz="2000" b="1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r>
                <a:rPr lang="zh-CN" altLang="en-US" sz="2000" b="1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、资源聚合</a:t>
              </a:r>
              <a:endParaRPr lang="zh-CN" altLang="zh-CN" sz="20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395536" y="555526"/>
            <a:ext cx="60837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官网</a:t>
            </a:r>
            <a:r>
              <a:rPr lang="en-US" altLang="zh-CN" sz="20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(www.scmlzx.net)→</a:t>
            </a:r>
            <a:r>
              <a:rPr lang="zh-CN" altLang="en-US" sz="20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教学与研究</a:t>
            </a:r>
            <a:r>
              <a:rPr lang="en-US" altLang="zh-CN" sz="20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→</a:t>
            </a:r>
            <a:r>
              <a:rPr lang="zh-CN" altLang="en-US" sz="20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网络资源聚合</a:t>
            </a:r>
            <a:endParaRPr lang="zh-CN" altLang="en-US" sz="2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548" y="915744"/>
            <a:ext cx="8136904" cy="4195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091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619671" y="140400"/>
            <a:ext cx="7488000" cy="415126"/>
            <a:chOff x="1982081" y="140400"/>
            <a:chExt cx="7488000" cy="415126"/>
          </a:xfrm>
        </p:grpSpPr>
        <p:cxnSp>
          <p:nvCxnSpPr>
            <p:cNvPr id="11" name="直接连接符 10"/>
            <p:cNvCxnSpPr/>
            <p:nvPr/>
          </p:nvCxnSpPr>
          <p:spPr>
            <a:xfrm flipV="1">
              <a:off x="1982081" y="540510"/>
              <a:ext cx="7488000" cy="15016"/>
            </a:xfrm>
            <a:prstGeom prst="line">
              <a:avLst/>
            </a:prstGeom>
            <a:ln w="254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2"/>
            <p:cNvSpPr txBox="1"/>
            <p:nvPr/>
          </p:nvSpPr>
          <p:spPr>
            <a:xfrm>
              <a:off x="2007301" y="140400"/>
              <a:ext cx="46529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一、四川省</a:t>
              </a:r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教育资源公共服务</a:t>
              </a:r>
              <a:r>
                <a:rPr lang="zh-CN" altLang="en-US" sz="2000" b="1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平台</a:t>
              </a:r>
              <a:endParaRPr lang="zh-CN" altLang="zh-CN" sz="20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-18256" y="540510"/>
            <a:ext cx="9180512" cy="4469192"/>
            <a:chOff x="0" y="674308"/>
            <a:chExt cx="9180512" cy="4469192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/>
            <a:srcRect t="6758"/>
            <a:stretch/>
          </p:blipFill>
          <p:spPr>
            <a:xfrm>
              <a:off x="0" y="771550"/>
              <a:ext cx="9180512" cy="4371950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3312368" y="674308"/>
              <a:ext cx="363118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www.scedu.com.cn</a:t>
              </a:r>
              <a:endParaRPr lang="zh-CN" altLang="en-US" sz="28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1727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619671" y="140400"/>
            <a:ext cx="7488000" cy="415126"/>
            <a:chOff x="1982081" y="140400"/>
            <a:chExt cx="7488000" cy="415126"/>
          </a:xfrm>
        </p:grpSpPr>
        <p:cxnSp>
          <p:nvCxnSpPr>
            <p:cNvPr id="11" name="直接连接符 10"/>
            <p:cNvCxnSpPr/>
            <p:nvPr/>
          </p:nvCxnSpPr>
          <p:spPr>
            <a:xfrm flipV="1">
              <a:off x="1982081" y="540510"/>
              <a:ext cx="7488000" cy="15016"/>
            </a:xfrm>
            <a:prstGeom prst="line">
              <a:avLst/>
            </a:prstGeom>
            <a:ln w="254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2"/>
            <p:cNvSpPr txBox="1"/>
            <p:nvPr/>
          </p:nvSpPr>
          <p:spPr>
            <a:xfrm>
              <a:off x="2007301" y="140400"/>
              <a:ext cx="46529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zh-CN" altLang="en-US" sz="2000" b="1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二、国家中小学网络云</a:t>
              </a:r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平台</a:t>
              </a:r>
              <a:endParaRPr lang="zh-CN" altLang="zh-CN" sz="20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78217"/>
            <a:ext cx="9144000" cy="4265283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092603" y="483518"/>
            <a:ext cx="22492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 smtClean="0">
                <a:solidFill>
                  <a:srgbClr val="FF0000"/>
                </a:solidFill>
              </a:rPr>
              <a:t>ykt</a:t>
            </a:r>
            <a:r>
              <a:rPr lang="zh-CN" altLang="en-US" sz="2800" dirty="0">
                <a:solidFill>
                  <a:srgbClr val="FF0000"/>
                </a:solidFill>
              </a:rPr>
              <a:t>.eduyun.</a:t>
            </a:r>
            <a:r>
              <a:rPr lang="zh-CN" altLang="en-US" sz="2800" dirty="0" smtClean="0">
                <a:solidFill>
                  <a:srgbClr val="FF0000"/>
                </a:solidFill>
              </a:rPr>
              <a:t>cn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737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619671" y="140400"/>
            <a:ext cx="7488000" cy="415126"/>
            <a:chOff x="1982081" y="140400"/>
            <a:chExt cx="7488000" cy="415126"/>
          </a:xfrm>
        </p:grpSpPr>
        <p:cxnSp>
          <p:nvCxnSpPr>
            <p:cNvPr id="11" name="直接连接符 10"/>
            <p:cNvCxnSpPr/>
            <p:nvPr/>
          </p:nvCxnSpPr>
          <p:spPr>
            <a:xfrm flipV="1">
              <a:off x="1982081" y="540510"/>
              <a:ext cx="7488000" cy="15016"/>
            </a:xfrm>
            <a:prstGeom prst="line">
              <a:avLst/>
            </a:prstGeom>
            <a:ln w="254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2"/>
            <p:cNvSpPr txBox="1"/>
            <p:nvPr/>
          </p:nvSpPr>
          <p:spPr>
            <a:xfrm>
              <a:off x="2007301" y="140400"/>
              <a:ext cx="46529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zh-CN" altLang="en-US" sz="2000" b="1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三、四川云教（棠中联盟）</a:t>
              </a:r>
              <a:endParaRPr lang="zh-CN" altLang="zh-CN" sz="20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57318"/>
            <a:ext cx="9144000" cy="4506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699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798" y="1166574"/>
            <a:ext cx="8708404" cy="3973295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1619671" y="140400"/>
            <a:ext cx="7488000" cy="415126"/>
            <a:chOff x="1982081" y="140400"/>
            <a:chExt cx="7488000" cy="415126"/>
          </a:xfrm>
        </p:grpSpPr>
        <p:cxnSp>
          <p:nvCxnSpPr>
            <p:cNvPr id="11" name="直接连接符 10"/>
            <p:cNvCxnSpPr/>
            <p:nvPr/>
          </p:nvCxnSpPr>
          <p:spPr>
            <a:xfrm flipV="1">
              <a:off x="1982081" y="540510"/>
              <a:ext cx="7488000" cy="15016"/>
            </a:xfrm>
            <a:prstGeom prst="line">
              <a:avLst/>
            </a:prstGeom>
            <a:ln w="254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2"/>
            <p:cNvSpPr txBox="1"/>
            <p:nvPr/>
          </p:nvSpPr>
          <p:spPr>
            <a:xfrm>
              <a:off x="2007301" y="140400"/>
              <a:ext cx="46529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zh-CN" altLang="en-US" sz="2000" b="1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三、四川云教（棠中联盟）</a:t>
              </a:r>
              <a:endParaRPr lang="zh-CN" altLang="zh-CN" sz="20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2761629" y="466386"/>
            <a:ext cx="351949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u="sng" dirty="0" smtClean="0">
                <a:solidFill>
                  <a:srgbClr val="FF0000"/>
                </a:solidFill>
              </a:rPr>
              <a:t>yj</a:t>
            </a:r>
            <a:r>
              <a:rPr lang="zh-CN" altLang="en-US" sz="4000" u="sng" dirty="0">
                <a:solidFill>
                  <a:srgbClr val="FF0000"/>
                </a:solidFill>
              </a:rPr>
              <a:t>.scedu.com.</a:t>
            </a:r>
            <a:r>
              <a:rPr lang="zh-CN" altLang="en-US" sz="4000" u="sng" dirty="0" smtClean="0">
                <a:solidFill>
                  <a:srgbClr val="FF0000"/>
                </a:solidFill>
              </a:rPr>
              <a:t>cn</a:t>
            </a:r>
            <a:endParaRPr lang="zh-CN" altLang="en-US" sz="4000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6626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619671" y="140400"/>
            <a:ext cx="7488000" cy="415126"/>
            <a:chOff x="1982081" y="140400"/>
            <a:chExt cx="7488000" cy="415126"/>
          </a:xfrm>
        </p:grpSpPr>
        <p:cxnSp>
          <p:nvCxnSpPr>
            <p:cNvPr id="11" name="直接连接符 10"/>
            <p:cNvCxnSpPr/>
            <p:nvPr/>
          </p:nvCxnSpPr>
          <p:spPr>
            <a:xfrm flipV="1">
              <a:off x="1982081" y="540510"/>
              <a:ext cx="7488000" cy="15016"/>
            </a:xfrm>
            <a:prstGeom prst="line">
              <a:avLst/>
            </a:prstGeom>
            <a:ln w="254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2"/>
            <p:cNvSpPr txBox="1"/>
            <p:nvPr/>
          </p:nvSpPr>
          <p:spPr>
            <a:xfrm>
              <a:off x="2007301" y="140400"/>
              <a:ext cx="46529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zh-CN" altLang="en-US" sz="2000" b="1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三、四川云教（棠中联盟）</a:t>
              </a:r>
              <a:endParaRPr lang="zh-CN" altLang="zh-CN" sz="20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2778332" y="771550"/>
            <a:ext cx="351949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u="sng" dirty="0" smtClean="0">
                <a:solidFill>
                  <a:srgbClr val="FF0000"/>
                </a:solidFill>
              </a:rPr>
              <a:t>yj</a:t>
            </a:r>
            <a:r>
              <a:rPr lang="zh-CN" altLang="en-US" sz="4000" u="sng" dirty="0">
                <a:solidFill>
                  <a:srgbClr val="FF0000"/>
                </a:solidFill>
              </a:rPr>
              <a:t>.scedu.com.</a:t>
            </a:r>
            <a:r>
              <a:rPr lang="zh-CN" altLang="en-US" sz="4000" u="sng" dirty="0" smtClean="0">
                <a:solidFill>
                  <a:srgbClr val="FF0000"/>
                </a:solidFill>
              </a:rPr>
              <a:t>cn</a:t>
            </a:r>
            <a:endParaRPr lang="zh-CN" altLang="en-US" sz="4000" u="sng" dirty="0">
              <a:solidFill>
                <a:srgbClr val="FF0000"/>
              </a:solidFill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7657393"/>
              </p:ext>
            </p:extLst>
          </p:nvPr>
        </p:nvGraphicFramePr>
        <p:xfrm>
          <a:off x="539552" y="1923678"/>
          <a:ext cx="8113140" cy="188205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622628"/>
                <a:gridCol w="1622628"/>
                <a:gridCol w="1622628"/>
                <a:gridCol w="1622628"/>
                <a:gridCol w="1622628"/>
              </a:tblGrid>
              <a:tr h="103316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 smtClean="0"/>
                        <a:t>账号</a:t>
                      </a:r>
                      <a:endParaRPr lang="zh-CN" altLang="en-US" sz="32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 err="1" smtClean="0"/>
                        <a:t>mlzxyj</a:t>
                      </a:r>
                      <a:endParaRPr lang="zh-CN" altLang="en-US" sz="3200" dirty="0">
                        <a:solidFill>
                          <a:srgbClr val="FFFF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 smtClean="0"/>
                        <a:t>mlzxyj1</a:t>
                      </a:r>
                      <a:endParaRPr lang="zh-CN" altLang="en-US" sz="3200" dirty="0">
                        <a:solidFill>
                          <a:srgbClr val="FFFF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 smtClean="0"/>
                        <a:t>mlzxyj2</a:t>
                      </a:r>
                      <a:endParaRPr lang="zh-CN" altLang="en-US" sz="3200" dirty="0">
                        <a:solidFill>
                          <a:srgbClr val="FFFF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3200" dirty="0" smtClean="0"/>
                        <a:t>mlzxyj3</a:t>
                      </a:r>
                      <a:endParaRPr lang="zh-CN" altLang="en-US" sz="3200" dirty="0" smtClean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</a:tr>
              <a:tr h="84889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密码</a:t>
                      </a:r>
                      <a:endParaRPr lang="zh-CN" altLang="en-US" sz="32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CN" sz="3200" dirty="0" err="1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Mlzxyj</a:t>
                      </a:r>
                      <a:r>
                        <a:rPr lang="en-US" altLang="zh-CN" sz="32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!@#1958</a:t>
                      </a:r>
                      <a:endParaRPr lang="zh-CN" altLang="en-US" sz="3200" dirty="0">
                        <a:solidFill>
                          <a:srgbClr val="FFFF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2353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619671" y="140400"/>
            <a:ext cx="7488000" cy="415126"/>
            <a:chOff x="1982081" y="140400"/>
            <a:chExt cx="7488000" cy="415126"/>
          </a:xfrm>
        </p:grpSpPr>
        <p:cxnSp>
          <p:nvCxnSpPr>
            <p:cNvPr id="11" name="直接连接符 10"/>
            <p:cNvCxnSpPr/>
            <p:nvPr/>
          </p:nvCxnSpPr>
          <p:spPr>
            <a:xfrm flipV="1">
              <a:off x="1982081" y="540510"/>
              <a:ext cx="7488000" cy="15016"/>
            </a:xfrm>
            <a:prstGeom prst="line">
              <a:avLst/>
            </a:prstGeom>
            <a:ln w="254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2"/>
            <p:cNvSpPr txBox="1"/>
            <p:nvPr/>
          </p:nvSpPr>
          <p:spPr>
            <a:xfrm>
              <a:off x="2007301" y="140400"/>
              <a:ext cx="46529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zh-CN" altLang="en-US" sz="2000" b="1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三、四川云教（棠中联盟）</a:t>
              </a:r>
              <a:endParaRPr lang="zh-CN" altLang="zh-CN" sz="20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827585" y="1059582"/>
            <a:ext cx="32367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en-US" altLang="zh-CN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1)</a:t>
            </a: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直播和录播课堂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27585" y="1923678"/>
            <a:ext cx="28777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(2)</a:t>
            </a: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云教名师课堂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27584" y="2787774"/>
            <a:ext cx="28777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(3)</a:t>
            </a: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云教资源中心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27583" y="3637947"/>
            <a:ext cx="28777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(4)</a:t>
            </a: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云教培训视频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86015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08" y="734036"/>
            <a:ext cx="9144000" cy="4376161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1619671" y="140400"/>
            <a:ext cx="7488000" cy="415126"/>
            <a:chOff x="1982081" y="140400"/>
            <a:chExt cx="7488000" cy="415126"/>
          </a:xfrm>
        </p:grpSpPr>
        <p:cxnSp>
          <p:nvCxnSpPr>
            <p:cNvPr id="11" name="直接连接符 10"/>
            <p:cNvCxnSpPr/>
            <p:nvPr/>
          </p:nvCxnSpPr>
          <p:spPr>
            <a:xfrm flipV="1">
              <a:off x="1982081" y="540510"/>
              <a:ext cx="7488000" cy="15016"/>
            </a:xfrm>
            <a:prstGeom prst="line">
              <a:avLst/>
            </a:prstGeom>
            <a:ln w="254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2"/>
            <p:cNvSpPr txBox="1"/>
            <p:nvPr/>
          </p:nvSpPr>
          <p:spPr>
            <a:xfrm>
              <a:off x="2007301" y="140400"/>
              <a:ext cx="46529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zh-CN" altLang="en-US" sz="2000" b="1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三、四川云教（棠中联盟）</a:t>
              </a:r>
              <a:endParaRPr lang="zh-CN" altLang="zh-CN" sz="20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1907704" y="694026"/>
            <a:ext cx="5750292" cy="52322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棠中入口：</a:t>
            </a:r>
            <a:r>
              <a:rPr lang="en-US" altLang="zh-CN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www.tanghu.cn/tzclass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8569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619671" y="140400"/>
            <a:ext cx="7488000" cy="415126"/>
            <a:chOff x="1982081" y="140400"/>
            <a:chExt cx="7488000" cy="415126"/>
          </a:xfrm>
        </p:grpSpPr>
        <p:cxnSp>
          <p:nvCxnSpPr>
            <p:cNvPr id="11" name="直接连接符 10"/>
            <p:cNvCxnSpPr/>
            <p:nvPr/>
          </p:nvCxnSpPr>
          <p:spPr>
            <a:xfrm flipV="1">
              <a:off x="1982081" y="540510"/>
              <a:ext cx="7488000" cy="15016"/>
            </a:xfrm>
            <a:prstGeom prst="line">
              <a:avLst/>
            </a:prstGeom>
            <a:ln w="254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2"/>
            <p:cNvSpPr txBox="1"/>
            <p:nvPr/>
          </p:nvSpPr>
          <p:spPr>
            <a:xfrm>
              <a:off x="2007301" y="140400"/>
              <a:ext cx="46529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zh-CN" altLang="en-US" sz="2000" b="1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三、四川云教（棠中联盟）</a:t>
              </a:r>
              <a:endParaRPr lang="zh-CN" altLang="zh-CN" sz="20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9618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69202"/>
            <a:ext cx="9144000" cy="4294836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1619671" y="140400"/>
            <a:ext cx="7488000" cy="415126"/>
            <a:chOff x="1982081" y="140400"/>
            <a:chExt cx="7488000" cy="415126"/>
          </a:xfrm>
        </p:grpSpPr>
        <p:cxnSp>
          <p:nvCxnSpPr>
            <p:cNvPr id="11" name="直接连接符 10"/>
            <p:cNvCxnSpPr/>
            <p:nvPr/>
          </p:nvCxnSpPr>
          <p:spPr>
            <a:xfrm flipV="1">
              <a:off x="1982081" y="540510"/>
              <a:ext cx="7488000" cy="15016"/>
            </a:xfrm>
            <a:prstGeom prst="line">
              <a:avLst/>
            </a:prstGeom>
            <a:ln w="254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2"/>
            <p:cNvSpPr txBox="1"/>
            <p:nvPr/>
          </p:nvSpPr>
          <p:spPr>
            <a:xfrm>
              <a:off x="2007301" y="140400"/>
              <a:ext cx="46529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四</a:t>
              </a:r>
              <a:r>
                <a:rPr lang="zh-CN" altLang="en-US" sz="2000" b="1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、四川网络教研平台</a:t>
              </a:r>
              <a:endParaRPr lang="zh-CN" altLang="zh-CN" sz="20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2109308" y="519994"/>
            <a:ext cx="37240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地址：47</a:t>
            </a:r>
            <a:r>
              <a:rPr lang="zh-CN" altLang="en-US" sz="24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.108.30.203:</a:t>
            </a:r>
            <a:r>
              <a:rPr lang="zh-CN" altLang="en-US" sz="24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801</a:t>
            </a:r>
            <a:endParaRPr lang="zh-CN" altLang="en-US" sz="24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18044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619671" y="140400"/>
            <a:ext cx="7488000" cy="415126"/>
            <a:chOff x="1982081" y="140400"/>
            <a:chExt cx="7488000" cy="415126"/>
          </a:xfrm>
        </p:grpSpPr>
        <p:cxnSp>
          <p:nvCxnSpPr>
            <p:cNvPr id="11" name="直接连接符 10"/>
            <p:cNvCxnSpPr/>
            <p:nvPr/>
          </p:nvCxnSpPr>
          <p:spPr>
            <a:xfrm flipV="1">
              <a:off x="1982081" y="540510"/>
              <a:ext cx="7488000" cy="15016"/>
            </a:xfrm>
            <a:prstGeom prst="line">
              <a:avLst/>
            </a:prstGeom>
            <a:ln w="254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2"/>
            <p:cNvSpPr txBox="1"/>
            <p:nvPr/>
          </p:nvSpPr>
          <p:spPr>
            <a:xfrm>
              <a:off x="2007301" y="140400"/>
              <a:ext cx="46529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zh-CN" altLang="en-US" sz="2000" b="1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五、成都</a:t>
              </a:r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七中网校（</a:t>
              </a:r>
              <a:r>
                <a:rPr lang="zh-CN" altLang="en-US" sz="2000" b="1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东方闻道）</a:t>
              </a:r>
              <a:endParaRPr lang="zh-CN" altLang="zh-CN" sz="20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-14221" y="571267"/>
            <a:ext cx="9144000" cy="4448755"/>
            <a:chOff x="-14221" y="571267"/>
            <a:chExt cx="9144000" cy="4448755"/>
          </a:xfrm>
        </p:grpSpPr>
        <p:grpSp>
          <p:nvGrpSpPr>
            <p:cNvPr id="7" name="组合 6"/>
            <p:cNvGrpSpPr/>
            <p:nvPr/>
          </p:nvGrpSpPr>
          <p:grpSpPr>
            <a:xfrm>
              <a:off x="-14221" y="662945"/>
              <a:ext cx="9144000" cy="4357077"/>
              <a:chOff x="-14221" y="662945"/>
              <a:chExt cx="9144000" cy="4357077"/>
            </a:xfrm>
          </p:grpSpPr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4221" y="662945"/>
                <a:ext cx="9144000" cy="4357077"/>
              </a:xfrm>
              <a:prstGeom prst="rect">
                <a:avLst/>
              </a:prstGeom>
            </p:spPr>
          </p:pic>
          <p:sp>
            <p:nvSpPr>
              <p:cNvPr id="2" name="矩形 1"/>
              <p:cNvSpPr/>
              <p:nvPr/>
            </p:nvSpPr>
            <p:spPr>
              <a:xfrm>
                <a:off x="165291" y="1059582"/>
                <a:ext cx="4968552" cy="52322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r>
                  <a:rPr lang="zh-CN" altLang="en-US" sz="2800" dirty="0" smtClean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地址：</a:t>
                </a:r>
                <a:r>
                  <a:rPr lang="en-US" altLang="zh-CN" sz="2800" u="sng" dirty="0" smtClean="0">
                    <a:solidFill>
                      <a:srgbClr val="FF0000"/>
                    </a:solidFill>
                  </a:rPr>
                  <a:t>www.eastedu.com</a:t>
                </a:r>
                <a:endParaRPr lang="en-US" altLang="zh-CN" sz="2800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8" name="椭圆 7"/>
            <p:cNvSpPr/>
            <p:nvPr/>
          </p:nvSpPr>
          <p:spPr>
            <a:xfrm>
              <a:off x="7380312" y="571267"/>
              <a:ext cx="288032" cy="288032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0047D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rgbClr val="FF0000"/>
                  </a:solidFill>
                </a:rPr>
                <a:t>1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4067944" y="3291830"/>
              <a:ext cx="288032" cy="288032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0047D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rgbClr val="FF0000"/>
                  </a:solidFill>
                </a:rPr>
                <a:t>2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955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619671" y="140400"/>
            <a:ext cx="7488000" cy="415126"/>
            <a:chOff x="1982081" y="140400"/>
            <a:chExt cx="7488000" cy="415126"/>
          </a:xfrm>
        </p:grpSpPr>
        <p:cxnSp>
          <p:nvCxnSpPr>
            <p:cNvPr id="11" name="直接连接符 10"/>
            <p:cNvCxnSpPr/>
            <p:nvPr/>
          </p:nvCxnSpPr>
          <p:spPr>
            <a:xfrm flipV="1">
              <a:off x="1982081" y="540510"/>
              <a:ext cx="7488000" cy="15016"/>
            </a:xfrm>
            <a:prstGeom prst="line">
              <a:avLst/>
            </a:prstGeom>
            <a:ln w="254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2"/>
            <p:cNvSpPr txBox="1"/>
            <p:nvPr/>
          </p:nvSpPr>
          <p:spPr>
            <a:xfrm>
              <a:off x="2007301" y="140400"/>
              <a:ext cx="46529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zh-CN" altLang="en-US" sz="2000" b="1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五、成都七中网校（东方闻道）</a:t>
              </a:r>
              <a:endParaRPr lang="zh-CN" altLang="zh-CN" sz="20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5363671" y="186940"/>
            <a:ext cx="26468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东方闻</a:t>
            </a:r>
            <a:r>
              <a:rPr lang="zh-CN" altLang="en-US" sz="16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道网校账号开通情况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0529745"/>
              </p:ext>
            </p:extLst>
          </p:nvPr>
        </p:nvGraphicFramePr>
        <p:xfrm>
          <a:off x="694991" y="587050"/>
          <a:ext cx="7477410" cy="4360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61813"/>
                <a:gridCol w="1261813"/>
                <a:gridCol w="1261813"/>
                <a:gridCol w="1261813"/>
                <a:gridCol w="2430158"/>
              </a:tblGrid>
              <a:tr h="27256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effectLst/>
                        </a:rPr>
                        <a:t>年级</a:t>
                      </a:r>
                      <a:endParaRPr lang="zh-CN" altLang="en-US" sz="1600" b="0" i="0" u="none" strike="noStrike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effectLst/>
                        </a:rPr>
                        <a:t>班级</a:t>
                      </a:r>
                      <a:endParaRPr lang="zh-CN" altLang="en-US" sz="1600" b="0" i="0" u="none" strike="noStrike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effectLst/>
                        </a:rPr>
                        <a:t>教师姓名</a:t>
                      </a:r>
                      <a:endParaRPr lang="zh-CN" altLang="en-US" sz="1600" b="0" i="0" u="none" strike="noStrike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effectLst/>
                        </a:rPr>
                        <a:t>科目</a:t>
                      </a:r>
                      <a:endParaRPr lang="zh-CN" altLang="en-US" sz="1600" b="0" i="0" u="none" strike="noStrike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effectLst/>
                        </a:rPr>
                        <a:t>联系电话</a:t>
                      </a:r>
                      <a:endParaRPr lang="zh-CN" altLang="en-US" sz="1600" b="0" i="0" u="none" strike="noStrike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</a:tr>
              <a:tr h="27256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solidFill>
                            <a:srgbClr val="FF0000"/>
                          </a:solidFill>
                          <a:effectLst/>
                        </a:rPr>
                        <a:t>高</a:t>
                      </a:r>
                      <a:r>
                        <a:rPr lang="en-US" altLang="zh-CN" sz="1600" u="none" strike="noStrike">
                          <a:solidFill>
                            <a:srgbClr val="FF0000"/>
                          </a:solidFill>
                          <a:effectLst/>
                        </a:rPr>
                        <a:t>2023</a:t>
                      </a:r>
                      <a:r>
                        <a:rPr lang="zh-CN" altLang="en-US" sz="1600" u="none" strike="noStrike">
                          <a:solidFill>
                            <a:srgbClr val="FF0000"/>
                          </a:solidFill>
                          <a:effectLst/>
                        </a:rPr>
                        <a:t>届</a:t>
                      </a:r>
                      <a:endParaRPr lang="zh-CN" altLang="en-US" sz="1600" b="0" i="0" u="none" strike="noStrike">
                        <a:solidFill>
                          <a:srgbClr val="FF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zh-CN" altLang="en-US" sz="1600" u="none" strike="noStrike">
                          <a:solidFill>
                            <a:srgbClr val="FF0000"/>
                          </a:solidFill>
                          <a:effectLst/>
                        </a:rPr>
                        <a:t>班</a:t>
                      </a:r>
                      <a:endParaRPr lang="zh-CN" altLang="en-US" sz="1600" b="0" i="0" u="none" strike="noStrike">
                        <a:solidFill>
                          <a:srgbClr val="FF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杨吉华</a:t>
                      </a:r>
                      <a:endParaRPr lang="zh-CN" alt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solidFill>
                            <a:srgbClr val="FF0000"/>
                          </a:solidFill>
                          <a:effectLst/>
                        </a:rPr>
                        <a:t>政治</a:t>
                      </a:r>
                      <a:endParaRPr lang="zh-CN" altLang="en-US" sz="1600" b="0" i="0" u="none" strike="noStrike">
                        <a:solidFill>
                          <a:srgbClr val="FF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solidFill>
                            <a:srgbClr val="FF0000"/>
                          </a:solidFill>
                          <a:effectLst/>
                        </a:rPr>
                        <a:t>18383464971</a:t>
                      </a:r>
                      <a:endParaRPr lang="en-US" altLang="zh-CN" sz="1600" b="0" i="0" u="none" strike="noStrike">
                        <a:solidFill>
                          <a:srgbClr val="FF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</a:tr>
              <a:tr h="27256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solidFill>
                            <a:srgbClr val="FF0000"/>
                          </a:solidFill>
                          <a:effectLst/>
                        </a:rPr>
                        <a:t>高</a:t>
                      </a:r>
                      <a:r>
                        <a:rPr lang="en-US" altLang="zh-CN" sz="1600" u="none" strike="noStrike">
                          <a:solidFill>
                            <a:srgbClr val="FF0000"/>
                          </a:solidFill>
                          <a:effectLst/>
                        </a:rPr>
                        <a:t>2023</a:t>
                      </a:r>
                      <a:r>
                        <a:rPr lang="zh-CN" altLang="en-US" sz="1600" u="none" strike="noStrike">
                          <a:solidFill>
                            <a:srgbClr val="FF0000"/>
                          </a:solidFill>
                          <a:effectLst/>
                        </a:rPr>
                        <a:t>届</a:t>
                      </a:r>
                      <a:endParaRPr lang="zh-CN" altLang="en-US" sz="1600" b="0" i="0" u="none" strike="noStrike">
                        <a:solidFill>
                          <a:srgbClr val="FF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zh-CN" altLang="en-US" sz="1600" u="none" strike="noStrike">
                          <a:solidFill>
                            <a:srgbClr val="FF0000"/>
                          </a:solidFill>
                          <a:effectLst/>
                        </a:rPr>
                        <a:t>班</a:t>
                      </a:r>
                      <a:endParaRPr lang="zh-CN" altLang="en-US" sz="1600" b="0" i="0" u="none" strike="noStrike">
                        <a:solidFill>
                          <a:srgbClr val="FF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solidFill>
                            <a:srgbClr val="FF0000"/>
                          </a:solidFill>
                          <a:effectLst/>
                        </a:rPr>
                        <a:t>向翠琳</a:t>
                      </a:r>
                      <a:endParaRPr lang="zh-CN" altLang="en-US" sz="1600" b="0" i="0" u="none" strike="noStrike">
                        <a:solidFill>
                          <a:srgbClr val="FF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英语</a:t>
                      </a:r>
                      <a:endParaRPr lang="zh-CN" alt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solidFill>
                            <a:srgbClr val="FF0000"/>
                          </a:solidFill>
                          <a:effectLst/>
                        </a:rPr>
                        <a:t>18782077395</a:t>
                      </a:r>
                      <a:endParaRPr lang="en-US" altLang="zh-CN" sz="1600" b="0" i="0" u="none" strike="noStrike">
                        <a:solidFill>
                          <a:srgbClr val="FF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</a:tr>
              <a:tr h="27256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solidFill>
                            <a:srgbClr val="FF0000"/>
                          </a:solidFill>
                          <a:effectLst/>
                        </a:rPr>
                        <a:t>高</a:t>
                      </a:r>
                      <a:r>
                        <a:rPr lang="en-US" altLang="zh-CN" sz="1600" u="none" strike="noStrike">
                          <a:solidFill>
                            <a:srgbClr val="FF0000"/>
                          </a:solidFill>
                          <a:effectLst/>
                        </a:rPr>
                        <a:t>2023</a:t>
                      </a:r>
                      <a:r>
                        <a:rPr lang="zh-CN" altLang="en-US" sz="1600" u="none" strike="noStrike">
                          <a:solidFill>
                            <a:srgbClr val="FF0000"/>
                          </a:solidFill>
                          <a:effectLst/>
                        </a:rPr>
                        <a:t>届</a:t>
                      </a:r>
                      <a:endParaRPr lang="zh-CN" altLang="en-US" sz="1600" b="0" i="0" u="none" strike="noStrike">
                        <a:solidFill>
                          <a:srgbClr val="FF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zh-CN" altLang="en-US" sz="1600" u="none" strike="noStrike">
                          <a:solidFill>
                            <a:srgbClr val="FF0000"/>
                          </a:solidFill>
                          <a:effectLst/>
                        </a:rPr>
                        <a:t>班</a:t>
                      </a:r>
                      <a:endParaRPr lang="zh-CN" altLang="en-US" sz="1600" b="0" i="0" u="none" strike="noStrike">
                        <a:solidFill>
                          <a:srgbClr val="FF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solidFill>
                            <a:srgbClr val="FF0000"/>
                          </a:solidFill>
                          <a:effectLst/>
                        </a:rPr>
                        <a:t>余玉红</a:t>
                      </a:r>
                      <a:endParaRPr lang="zh-CN" altLang="en-US" sz="1600" b="0" i="0" u="none" strike="noStrike">
                        <a:solidFill>
                          <a:srgbClr val="FF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数学</a:t>
                      </a:r>
                      <a:endParaRPr lang="zh-CN" alt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solidFill>
                            <a:srgbClr val="FF0000"/>
                          </a:solidFill>
                          <a:effectLst/>
                        </a:rPr>
                        <a:t>18728914272</a:t>
                      </a:r>
                      <a:endParaRPr lang="en-US" altLang="zh-CN" sz="1600" b="0" i="0" u="none" strike="noStrike">
                        <a:solidFill>
                          <a:srgbClr val="FF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</a:tr>
              <a:tr h="27256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solidFill>
                            <a:srgbClr val="FF0000"/>
                          </a:solidFill>
                          <a:effectLst/>
                        </a:rPr>
                        <a:t>高</a:t>
                      </a:r>
                      <a:r>
                        <a:rPr lang="en-US" altLang="zh-CN" sz="1600" u="none" strike="noStrike">
                          <a:solidFill>
                            <a:srgbClr val="FF0000"/>
                          </a:solidFill>
                          <a:effectLst/>
                        </a:rPr>
                        <a:t>2023</a:t>
                      </a:r>
                      <a:r>
                        <a:rPr lang="zh-CN" altLang="en-US" sz="1600" u="none" strike="noStrike">
                          <a:solidFill>
                            <a:srgbClr val="FF0000"/>
                          </a:solidFill>
                          <a:effectLst/>
                        </a:rPr>
                        <a:t>届</a:t>
                      </a:r>
                      <a:endParaRPr lang="zh-CN" altLang="en-US" sz="1600" b="0" i="0" u="none" strike="noStrike">
                        <a:solidFill>
                          <a:srgbClr val="FF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zh-CN" altLang="en-US" sz="1600" u="none" strike="noStrike">
                          <a:solidFill>
                            <a:srgbClr val="FF0000"/>
                          </a:solidFill>
                          <a:effectLst/>
                        </a:rPr>
                        <a:t>班</a:t>
                      </a:r>
                      <a:endParaRPr lang="zh-CN" altLang="en-US" sz="1600" b="0" i="0" u="none" strike="noStrike">
                        <a:solidFill>
                          <a:srgbClr val="FF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solidFill>
                            <a:srgbClr val="FF0000"/>
                          </a:solidFill>
                          <a:effectLst/>
                        </a:rPr>
                        <a:t>卢祥</a:t>
                      </a:r>
                      <a:endParaRPr lang="zh-CN" altLang="en-US" sz="1600" b="0" i="0" u="none" strike="noStrike">
                        <a:solidFill>
                          <a:srgbClr val="FF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生物</a:t>
                      </a:r>
                      <a:endParaRPr lang="zh-CN" alt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solidFill>
                            <a:srgbClr val="FF0000"/>
                          </a:solidFill>
                          <a:effectLst/>
                        </a:rPr>
                        <a:t>17828474117</a:t>
                      </a:r>
                      <a:endParaRPr lang="en-US" altLang="zh-CN" sz="1600" b="0" i="0" u="none" strike="noStrike">
                        <a:solidFill>
                          <a:srgbClr val="FF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</a:tr>
              <a:tr h="27256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solidFill>
                            <a:srgbClr val="FF0000"/>
                          </a:solidFill>
                          <a:effectLst/>
                        </a:rPr>
                        <a:t>高</a:t>
                      </a:r>
                      <a:r>
                        <a:rPr lang="en-US" altLang="zh-CN" sz="1600" u="none" strike="noStrike">
                          <a:solidFill>
                            <a:srgbClr val="FF0000"/>
                          </a:solidFill>
                          <a:effectLst/>
                        </a:rPr>
                        <a:t>2023</a:t>
                      </a:r>
                      <a:r>
                        <a:rPr lang="zh-CN" altLang="en-US" sz="1600" u="none" strike="noStrike">
                          <a:solidFill>
                            <a:srgbClr val="FF0000"/>
                          </a:solidFill>
                          <a:effectLst/>
                        </a:rPr>
                        <a:t>届</a:t>
                      </a:r>
                      <a:endParaRPr lang="zh-CN" altLang="en-US" sz="1600" b="0" i="0" u="none" strike="noStrike">
                        <a:solidFill>
                          <a:srgbClr val="FF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zh-CN" altLang="en-US" sz="1600" u="none" strike="noStrike">
                          <a:solidFill>
                            <a:srgbClr val="FF0000"/>
                          </a:solidFill>
                          <a:effectLst/>
                        </a:rPr>
                        <a:t>班</a:t>
                      </a:r>
                      <a:endParaRPr lang="zh-CN" altLang="en-US" sz="1600" b="0" i="0" u="none" strike="noStrike">
                        <a:solidFill>
                          <a:srgbClr val="FF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solidFill>
                            <a:srgbClr val="FF0000"/>
                          </a:solidFill>
                          <a:effectLst/>
                        </a:rPr>
                        <a:t>郑富全</a:t>
                      </a:r>
                      <a:endParaRPr lang="zh-CN" altLang="en-US" sz="1600" b="0" i="0" u="none" strike="noStrike">
                        <a:solidFill>
                          <a:srgbClr val="FF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化学</a:t>
                      </a:r>
                      <a:endParaRPr lang="zh-CN" alt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solidFill>
                            <a:srgbClr val="FF0000"/>
                          </a:solidFill>
                          <a:effectLst/>
                        </a:rPr>
                        <a:t>15828759577</a:t>
                      </a:r>
                      <a:endParaRPr lang="en-US" altLang="zh-CN" sz="1600" b="0" i="0" u="none" strike="noStrike">
                        <a:solidFill>
                          <a:srgbClr val="FF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</a:tr>
              <a:tr h="27256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solidFill>
                            <a:srgbClr val="FF0000"/>
                          </a:solidFill>
                          <a:effectLst/>
                        </a:rPr>
                        <a:t>高</a:t>
                      </a:r>
                      <a:r>
                        <a:rPr lang="en-US" altLang="zh-CN" sz="1600" u="none" strike="noStrike">
                          <a:solidFill>
                            <a:srgbClr val="FF0000"/>
                          </a:solidFill>
                          <a:effectLst/>
                        </a:rPr>
                        <a:t>2023</a:t>
                      </a:r>
                      <a:r>
                        <a:rPr lang="zh-CN" altLang="en-US" sz="1600" u="none" strike="noStrike">
                          <a:solidFill>
                            <a:srgbClr val="FF0000"/>
                          </a:solidFill>
                          <a:effectLst/>
                        </a:rPr>
                        <a:t>届</a:t>
                      </a:r>
                      <a:endParaRPr lang="zh-CN" altLang="en-US" sz="1600" b="0" i="0" u="none" strike="noStrike">
                        <a:solidFill>
                          <a:srgbClr val="FF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zh-CN" altLang="en-US" sz="1600" u="none" strike="noStrike">
                          <a:solidFill>
                            <a:srgbClr val="FF0000"/>
                          </a:solidFill>
                          <a:effectLst/>
                        </a:rPr>
                        <a:t>班</a:t>
                      </a:r>
                      <a:endParaRPr lang="zh-CN" altLang="en-US" sz="1600" b="0" i="0" u="none" strike="noStrike">
                        <a:solidFill>
                          <a:srgbClr val="FF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solidFill>
                            <a:srgbClr val="FF0000"/>
                          </a:solidFill>
                          <a:effectLst/>
                        </a:rPr>
                        <a:t>金贵</a:t>
                      </a:r>
                      <a:endParaRPr lang="zh-CN" altLang="en-US" sz="1600" b="0" i="0" u="none" strike="noStrike">
                        <a:solidFill>
                          <a:srgbClr val="FF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地理</a:t>
                      </a:r>
                      <a:endParaRPr lang="zh-CN" alt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solidFill>
                            <a:srgbClr val="FF0000"/>
                          </a:solidFill>
                          <a:effectLst/>
                        </a:rPr>
                        <a:t>18382994840</a:t>
                      </a:r>
                      <a:endParaRPr lang="en-US" altLang="zh-CN" sz="1600" b="0" i="0" u="none" strike="noStrike">
                        <a:solidFill>
                          <a:srgbClr val="FF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</a:tr>
              <a:tr h="27256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solidFill>
                            <a:srgbClr val="FF0000"/>
                          </a:solidFill>
                          <a:effectLst/>
                        </a:rPr>
                        <a:t>高</a:t>
                      </a:r>
                      <a:r>
                        <a:rPr lang="en-US" altLang="zh-CN" sz="1600" u="none" strike="noStrike">
                          <a:solidFill>
                            <a:srgbClr val="FF0000"/>
                          </a:solidFill>
                          <a:effectLst/>
                        </a:rPr>
                        <a:t>2023</a:t>
                      </a:r>
                      <a:r>
                        <a:rPr lang="zh-CN" altLang="en-US" sz="1600" u="none" strike="noStrike">
                          <a:solidFill>
                            <a:srgbClr val="FF0000"/>
                          </a:solidFill>
                          <a:effectLst/>
                        </a:rPr>
                        <a:t>届</a:t>
                      </a:r>
                      <a:endParaRPr lang="zh-CN" altLang="en-US" sz="1600" b="0" i="0" u="none" strike="noStrike">
                        <a:solidFill>
                          <a:srgbClr val="FF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zh-CN" altLang="en-US" sz="1600" u="none" strike="noStrike">
                          <a:solidFill>
                            <a:srgbClr val="FF0000"/>
                          </a:solidFill>
                          <a:effectLst/>
                        </a:rPr>
                        <a:t>班</a:t>
                      </a:r>
                      <a:endParaRPr lang="zh-CN" altLang="en-US" sz="1600" b="0" i="0" u="none" strike="noStrike">
                        <a:solidFill>
                          <a:srgbClr val="FF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solidFill>
                            <a:srgbClr val="FF0000"/>
                          </a:solidFill>
                          <a:effectLst/>
                        </a:rPr>
                        <a:t>胡慧芳</a:t>
                      </a:r>
                      <a:endParaRPr lang="zh-CN" altLang="en-US" sz="1600" b="0" i="0" u="none" strike="noStrike">
                        <a:solidFill>
                          <a:srgbClr val="FF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历史</a:t>
                      </a:r>
                      <a:endParaRPr lang="zh-CN" alt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solidFill>
                            <a:srgbClr val="FF0000"/>
                          </a:solidFill>
                          <a:effectLst/>
                        </a:rPr>
                        <a:t>18781535350</a:t>
                      </a:r>
                      <a:endParaRPr lang="en-US" altLang="zh-CN" sz="1600" b="0" i="0" u="none" strike="noStrike">
                        <a:solidFill>
                          <a:srgbClr val="FF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</a:tr>
              <a:tr h="27256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solidFill>
                            <a:srgbClr val="FF0000"/>
                          </a:solidFill>
                          <a:effectLst/>
                        </a:rPr>
                        <a:t>高</a:t>
                      </a:r>
                      <a:r>
                        <a:rPr lang="en-US" altLang="zh-CN" sz="1600" u="none" strike="noStrike">
                          <a:solidFill>
                            <a:srgbClr val="FF0000"/>
                          </a:solidFill>
                          <a:effectLst/>
                        </a:rPr>
                        <a:t>2023</a:t>
                      </a:r>
                      <a:r>
                        <a:rPr lang="zh-CN" altLang="en-US" sz="1600" u="none" strike="noStrike">
                          <a:solidFill>
                            <a:srgbClr val="FF0000"/>
                          </a:solidFill>
                          <a:effectLst/>
                        </a:rPr>
                        <a:t>届</a:t>
                      </a:r>
                      <a:endParaRPr lang="zh-CN" altLang="en-US" sz="1600" b="0" i="0" u="none" strike="noStrike">
                        <a:solidFill>
                          <a:srgbClr val="FF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zh-CN" altLang="en-US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班</a:t>
                      </a:r>
                      <a:endParaRPr lang="zh-CN" alt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叶屏</a:t>
                      </a:r>
                      <a:endParaRPr lang="zh-CN" alt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语文</a:t>
                      </a:r>
                      <a:endParaRPr lang="zh-CN" alt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15828787828</a:t>
                      </a:r>
                      <a:endParaRPr lang="en-US" altLang="zh-CN" sz="1600" b="0" i="0" u="none" strike="noStrike" dirty="0">
                        <a:solidFill>
                          <a:srgbClr val="FF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</a:tr>
              <a:tr h="27256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高</a:t>
                      </a:r>
                      <a:r>
                        <a:rPr lang="en-US" altLang="zh-CN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2023</a:t>
                      </a:r>
                      <a:r>
                        <a:rPr lang="zh-CN" altLang="en-US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届</a:t>
                      </a:r>
                      <a:endParaRPr lang="zh-CN" alt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zh-CN" altLang="en-US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班</a:t>
                      </a:r>
                      <a:endParaRPr lang="zh-CN" alt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兰阿布</a:t>
                      </a:r>
                      <a:endParaRPr lang="zh-CN" alt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物理</a:t>
                      </a:r>
                      <a:endParaRPr lang="zh-CN" alt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15183498023</a:t>
                      </a:r>
                      <a:endParaRPr lang="en-US" altLang="zh-CN" sz="1600" b="0" i="0" u="none" strike="noStrike" dirty="0">
                        <a:solidFill>
                          <a:srgbClr val="FF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</a:tr>
              <a:tr h="27256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solidFill>
                            <a:srgbClr val="0047D6"/>
                          </a:solidFill>
                          <a:effectLst/>
                        </a:rPr>
                        <a:t>高</a:t>
                      </a:r>
                      <a:r>
                        <a:rPr lang="en-US" altLang="zh-CN" sz="1600" u="none" strike="noStrike">
                          <a:solidFill>
                            <a:srgbClr val="0047D6"/>
                          </a:solidFill>
                          <a:effectLst/>
                        </a:rPr>
                        <a:t>2021</a:t>
                      </a:r>
                      <a:r>
                        <a:rPr lang="zh-CN" altLang="en-US" sz="1600" u="none" strike="noStrike">
                          <a:solidFill>
                            <a:srgbClr val="0047D6"/>
                          </a:solidFill>
                          <a:effectLst/>
                        </a:rPr>
                        <a:t>届</a:t>
                      </a:r>
                      <a:endParaRPr lang="zh-CN" altLang="en-US" sz="1600" b="0" i="0" u="none" strike="noStrike">
                        <a:solidFill>
                          <a:srgbClr val="0047D6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solidFill>
                            <a:srgbClr val="0047D6"/>
                          </a:solidFill>
                          <a:effectLst/>
                        </a:rPr>
                        <a:t>9</a:t>
                      </a:r>
                      <a:r>
                        <a:rPr lang="zh-CN" altLang="en-US" sz="1600" u="none" strike="noStrike">
                          <a:solidFill>
                            <a:srgbClr val="0047D6"/>
                          </a:solidFill>
                          <a:effectLst/>
                        </a:rPr>
                        <a:t>班</a:t>
                      </a:r>
                      <a:endParaRPr lang="zh-CN" altLang="en-US" sz="1600" b="0" i="0" u="none" strike="noStrike">
                        <a:solidFill>
                          <a:srgbClr val="0047D6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solidFill>
                            <a:srgbClr val="0047D6"/>
                          </a:solidFill>
                          <a:effectLst/>
                        </a:rPr>
                        <a:t>高琴</a:t>
                      </a:r>
                      <a:endParaRPr lang="zh-CN" altLang="en-US" sz="1600" b="0" i="0" u="none" strike="noStrike" dirty="0">
                        <a:solidFill>
                          <a:srgbClr val="0047D6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solidFill>
                            <a:srgbClr val="0047D6"/>
                          </a:solidFill>
                          <a:effectLst/>
                        </a:rPr>
                        <a:t>生物</a:t>
                      </a:r>
                      <a:endParaRPr lang="zh-CN" altLang="en-US" sz="1600" b="0" i="0" u="none" strike="noStrike" dirty="0">
                        <a:solidFill>
                          <a:srgbClr val="0047D6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solidFill>
                            <a:srgbClr val="0047D6"/>
                          </a:solidFill>
                          <a:effectLst/>
                        </a:rPr>
                        <a:t>18380584801</a:t>
                      </a:r>
                      <a:endParaRPr lang="en-US" altLang="zh-CN" sz="1600" b="0" i="0" u="none" strike="noStrike">
                        <a:solidFill>
                          <a:srgbClr val="0047D6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</a:tr>
              <a:tr h="27256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solidFill>
                            <a:srgbClr val="0047D6"/>
                          </a:solidFill>
                          <a:effectLst/>
                        </a:rPr>
                        <a:t>高</a:t>
                      </a:r>
                      <a:r>
                        <a:rPr lang="en-US" altLang="zh-CN" sz="1600" u="none" strike="noStrike" dirty="0">
                          <a:solidFill>
                            <a:srgbClr val="0047D6"/>
                          </a:solidFill>
                          <a:effectLst/>
                        </a:rPr>
                        <a:t>2021</a:t>
                      </a:r>
                      <a:r>
                        <a:rPr lang="zh-CN" altLang="en-US" sz="1600" u="none" strike="noStrike" dirty="0">
                          <a:solidFill>
                            <a:srgbClr val="0047D6"/>
                          </a:solidFill>
                          <a:effectLst/>
                        </a:rPr>
                        <a:t>届</a:t>
                      </a:r>
                      <a:endParaRPr lang="zh-CN" altLang="en-US" sz="1600" b="0" i="0" u="none" strike="noStrike" dirty="0">
                        <a:solidFill>
                          <a:srgbClr val="0047D6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solidFill>
                            <a:srgbClr val="0047D6"/>
                          </a:solidFill>
                          <a:effectLst/>
                        </a:rPr>
                        <a:t>9</a:t>
                      </a:r>
                      <a:r>
                        <a:rPr lang="zh-CN" altLang="en-US" sz="1600" u="none" strike="noStrike" dirty="0">
                          <a:solidFill>
                            <a:srgbClr val="0047D6"/>
                          </a:solidFill>
                          <a:effectLst/>
                        </a:rPr>
                        <a:t>班</a:t>
                      </a:r>
                      <a:endParaRPr lang="zh-CN" altLang="en-US" sz="1600" b="0" i="0" u="none" strike="noStrike" dirty="0">
                        <a:solidFill>
                          <a:srgbClr val="0047D6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solidFill>
                            <a:srgbClr val="0047D6"/>
                          </a:solidFill>
                          <a:effectLst/>
                        </a:rPr>
                        <a:t>任吉红</a:t>
                      </a:r>
                      <a:endParaRPr lang="zh-CN" altLang="en-US" sz="1600" b="0" i="0" u="none" strike="noStrike">
                        <a:solidFill>
                          <a:srgbClr val="0047D6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solidFill>
                            <a:srgbClr val="0047D6"/>
                          </a:solidFill>
                          <a:effectLst/>
                        </a:rPr>
                        <a:t>化学</a:t>
                      </a:r>
                      <a:endParaRPr lang="zh-CN" altLang="en-US" sz="1600" b="0" i="0" u="none" strike="noStrike" dirty="0">
                        <a:solidFill>
                          <a:srgbClr val="0047D6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solidFill>
                            <a:srgbClr val="0047D6"/>
                          </a:solidFill>
                          <a:effectLst/>
                        </a:rPr>
                        <a:t>13882477932</a:t>
                      </a:r>
                      <a:endParaRPr lang="en-US" altLang="zh-CN" sz="1600" b="0" i="0" u="none" strike="noStrike">
                        <a:solidFill>
                          <a:srgbClr val="0047D6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</a:tr>
              <a:tr h="27256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solidFill>
                            <a:srgbClr val="0047D6"/>
                          </a:solidFill>
                          <a:effectLst/>
                        </a:rPr>
                        <a:t>高</a:t>
                      </a:r>
                      <a:r>
                        <a:rPr lang="en-US" altLang="zh-CN" sz="1600" u="none" strike="noStrike">
                          <a:solidFill>
                            <a:srgbClr val="0047D6"/>
                          </a:solidFill>
                          <a:effectLst/>
                        </a:rPr>
                        <a:t>2021</a:t>
                      </a:r>
                      <a:r>
                        <a:rPr lang="zh-CN" altLang="en-US" sz="1600" u="none" strike="noStrike">
                          <a:solidFill>
                            <a:srgbClr val="0047D6"/>
                          </a:solidFill>
                          <a:effectLst/>
                        </a:rPr>
                        <a:t>届</a:t>
                      </a:r>
                      <a:endParaRPr lang="zh-CN" altLang="en-US" sz="1600" b="0" i="0" u="none" strike="noStrike">
                        <a:solidFill>
                          <a:srgbClr val="0047D6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solidFill>
                            <a:srgbClr val="0047D6"/>
                          </a:solidFill>
                          <a:effectLst/>
                        </a:rPr>
                        <a:t>9</a:t>
                      </a:r>
                      <a:r>
                        <a:rPr lang="zh-CN" altLang="en-US" sz="1600" u="none" strike="noStrike" dirty="0">
                          <a:solidFill>
                            <a:srgbClr val="0047D6"/>
                          </a:solidFill>
                          <a:effectLst/>
                        </a:rPr>
                        <a:t>班</a:t>
                      </a:r>
                      <a:endParaRPr lang="zh-CN" altLang="en-US" sz="1600" b="0" i="0" u="none" strike="noStrike" dirty="0">
                        <a:solidFill>
                          <a:srgbClr val="0047D6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solidFill>
                            <a:srgbClr val="0047D6"/>
                          </a:solidFill>
                          <a:effectLst/>
                        </a:rPr>
                        <a:t>扎拉</a:t>
                      </a:r>
                      <a:endParaRPr lang="zh-CN" altLang="en-US" sz="1600" b="0" i="0" u="none" strike="noStrike" dirty="0">
                        <a:solidFill>
                          <a:srgbClr val="0047D6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solidFill>
                            <a:srgbClr val="0047D6"/>
                          </a:solidFill>
                          <a:effectLst/>
                        </a:rPr>
                        <a:t>数学</a:t>
                      </a:r>
                      <a:endParaRPr lang="zh-CN" altLang="en-US" sz="1600" b="0" i="0" u="none" strike="noStrike" dirty="0">
                        <a:solidFill>
                          <a:srgbClr val="0047D6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solidFill>
                            <a:srgbClr val="0047D6"/>
                          </a:solidFill>
                          <a:effectLst/>
                        </a:rPr>
                        <a:t>19915798890</a:t>
                      </a:r>
                      <a:endParaRPr lang="en-US" altLang="zh-CN" sz="1600" b="0" i="0" u="none" strike="noStrike" dirty="0">
                        <a:solidFill>
                          <a:srgbClr val="0047D6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</a:tr>
              <a:tr h="27256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solidFill>
                            <a:srgbClr val="0047D6"/>
                          </a:solidFill>
                          <a:effectLst/>
                        </a:rPr>
                        <a:t>高</a:t>
                      </a:r>
                      <a:r>
                        <a:rPr lang="en-US" altLang="zh-CN" sz="1600" u="none" strike="noStrike">
                          <a:solidFill>
                            <a:srgbClr val="0047D6"/>
                          </a:solidFill>
                          <a:effectLst/>
                        </a:rPr>
                        <a:t>2021</a:t>
                      </a:r>
                      <a:r>
                        <a:rPr lang="zh-CN" altLang="en-US" sz="1600" u="none" strike="noStrike">
                          <a:solidFill>
                            <a:srgbClr val="0047D6"/>
                          </a:solidFill>
                          <a:effectLst/>
                        </a:rPr>
                        <a:t>届</a:t>
                      </a:r>
                      <a:endParaRPr lang="zh-CN" altLang="en-US" sz="1600" b="0" i="0" u="none" strike="noStrike">
                        <a:solidFill>
                          <a:srgbClr val="0047D6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solidFill>
                            <a:srgbClr val="0047D6"/>
                          </a:solidFill>
                          <a:effectLst/>
                        </a:rPr>
                        <a:t>9</a:t>
                      </a:r>
                      <a:r>
                        <a:rPr lang="zh-CN" altLang="en-US" sz="1600" u="none" strike="noStrike">
                          <a:solidFill>
                            <a:srgbClr val="0047D6"/>
                          </a:solidFill>
                          <a:effectLst/>
                        </a:rPr>
                        <a:t>班</a:t>
                      </a:r>
                      <a:endParaRPr lang="zh-CN" altLang="en-US" sz="1600" b="0" i="0" u="none" strike="noStrike">
                        <a:solidFill>
                          <a:srgbClr val="0047D6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solidFill>
                            <a:srgbClr val="0047D6"/>
                          </a:solidFill>
                          <a:effectLst/>
                        </a:rPr>
                        <a:t>宋加友</a:t>
                      </a:r>
                      <a:endParaRPr lang="zh-CN" altLang="en-US" sz="1600" b="0" i="0" u="none" strike="noStrike" dirty="0">
                        <a:solidFill>
                          <a:srgbClr val="0047D6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solidFill>
                            <a:srgbClr val="0047D6"/>
                          </a:solidFill>
                          <a:effectLst/>
                        </a:rPr>
                        <a:t>物理</a:t>
                      </a:r>
                      <a:endParaRPr lang="zh-CN" altLang="en-US" sz="1600" b="0" i="0" u="none" strike="noStrike" dirty="0">
                        <a:solidFill>
                          <a:srgbClr val="0047D6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solidFill>
                            <a:srgbClr val="0047D6"/>
                          </a:solidFill>
                          <a:effectLst/>
                        </a:rPr>
                        <a:t>15283457215</a:t>
                      </a:r>
                      <a:endParaRPr lang="en-US" altLang="zh-CN" sz="1600" b="0" i="0" u="none" strike="noStrike" dirty="0">
                        <a:solidFill>
                          <a:srgbClr val="0047D6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</a:tr>
              <a:tr h="27256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solidFill>
                            <a:srgbClr val="0047D6"/>
                          </a:solidFill>
                          <a:effectLst/>
                        </a:rPr>
                        <a:t>高</a:t>
                      </a:r>
                      <a:r>
                        <a:rPr lang="en-US" altLang="zh-CN" sz="1600" u="none" strike="noStrike">
                          <a:solidFill>
                            <a:srgbClr val="0047D6"/>
                          </a:solidFill>
                          <a:effectLst/>
                        </a:rPr>
                        <a:t>2021</a:t>
                      </a:r>
                      <a:r>
                        <a:rPr lang="zh-CN" altLang="en-US" sz="1600" u="none" strike="noStrike">
                          <a:solidFill>
                            <a:srgbClr val="0047D6"/>
                          </a:solidFill>
                          <a:effectLst/>
                        </a:rPr>
                        <a:t>届</a:t>
                      </a:r>
                      <a:endParaRPr lang="zh-CN" altLang="en-US" sz="1600" b="0" i="0" u="none" strike="noStrike">
                        <a:solidFill>
                          <a:srgbClr val="0047D6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solidFill>
                            <a:srgbClr val="0047D6"/>
                          </a:solidFill>
                          <a:effectLst/>
                        </a:rPr>
                        <a:t>9</a:t>
                      </a:r>
                      <a:r>
                        <a:rPr lang="zh-CN" altLang="en-US" sz="1600" u="none" strike="noStrike">
                          <a:solidFill>
                            <a:srgbClr val="0047D6"/>
                          </a:solidFill>
                          <a:effectLst/>
                        </a:rPr>
                        <a:t>班</a:t>
                      </a:r>
                      <a:endParaRPr lang="zh-CN" altLang="en-US" sz="1600" b="0" i="0" u="none" strike="noStrike">
                        <a:solidFill>
                          <a:srgbClr val="0047D6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solidFill>
                            <a:srgbClr val="0047D6"/>
                          </a:solidFill>
                          <a:effectLst/>
                        </a:rPr>
                        <a:t>刘玲君</a:t>
                      </a:r>
                      <a:endParaRPr lang="zh-CN" altLang="en-US" sz="1600" b="0" i="0" u="none" strike="noStrike">
                        <a:solidFill>
                          <a:srgbClr val="0047D6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solidFill>
                            <a:srgbClr val="0047D6"/>
                          </a:solidFill>
                          <a:effectLst/>
                        </a:rPr>
                        <a:t>语文</a:t>
                      </a:r>
                      <a:endParaRPr lang="zh-CN" altLang="en-US" sz="1600" b="0" i="0" u="none" strike="noStrike" dirty="0">
                        <a:solidFill>
                          <a:srgbClr val="0047D6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solidFill>
                            <a:srgbClr val="0047D6"/>
                          </a:solidFill>
                          <a:effectLst/>
                        </a:rPr>
                        <a:t>18728948066</a:t>
                      </a:r>
                      <a:endParaRPr lang="en-US" altLang="zh-CN" sz="1600" b="0" i="0" u="none" strike="noStrike" dirty="0">
                        <a:solidFill>
                          <a:srgbClr val="0047D6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</a:tr>
              <a:tr h="27256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solidFill>
                            <a:srgbClr val="0047D6"/>
                          </a:solidFill>
                          <a:effectLst/>
                        </a:rPr>
                        <a:t>高</a:t>
                      </a:r>
                      <a:r>
                        <a:rPr lang="en-US" altLang="zh-CN" sz="1600" u="none" strike="noStrike">
                          <a:solidFill>
                            <a:srgbClr val="0047D6"/>
                          </a:solidFill>
                          <a:effectLst/>
                        </a:rPr>
                        <a:t>2021</a:t>
                      </a:r>
                      <a:r>
                        <a:rPr lang="zh-CN" altLang="en-US" sz="1600" u="none" strike="noStrike">
                          <a:solidFill>
                            <a:srgbClr val="0047D6"/>
                          </a:solidFill>
                          <a:effectLst/>
                        </a:rPr>
                        <a:t>届</a:t>
                      </a:r>
                      <a:endParaRPr lang="zh-CN" altLang="en-US" sz="1600" b="0" i="0" u="none" strike="noStrike">
                        <a:solidFill>
                          <a:srgbClr val="0047D6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solidFill>
                            <a:srgbClr val="0047D6"/>
                          </a:solidFill>
                          <a:effectLst/>
                        </a:rPr>
                        <a:t>9</a:t>
                      </a:r>
                      <a:r>
                        <a:rPr lang="zh-CN" altLang="en-US" sz="1600" u="none" strike="noStrike">
                          <a:solidFill>
                            <a:srgbClr val="0047D6"/>
                          </a:solidFill>
                          <a:effectLst/>
                        </a:rPr>
                        <a:t>班</a:t>
                      </a:r>
                      <a:endParaRPr lang="zh-CN" altLang="en-US" sz="1600" b="0" i="0" u="none" strike="noStrike">
                        <a:solidFill>
                          <a:srgbClr val="0047D6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solidFill>
                            <a:srgbClr val="0047D6"/>
                          </a:solidFill>
                          <a:effectLst/>
                        </a:rPr>
                        <a:t>肖秀秀</a:t>
                      </a:r>
                      <a:endParaRPr lang="zh-CN" altLang="en-US" sz="1600" b="0" i="0" u="none" strike="noStrike">
                        <a:solidFill>
                          <a:srgbClr val="0047D6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solidFill>
                            <a:srgbClr val="0047D6"/>
                          </a:solidFill>
                          <a:effectLst/>
                        </a:rPr>
                        <a:t>英语</a:t>
                      </a:r>
                      <a:endParaRPr lang="zh-CN" altLang="en-US" sz="1600" b="0" i="0" u="none" strike="noStrike" dirty="0">
                        <a:solidFill>
                          <a:srgbClr val="0047D6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solidFill>
                            <a:srgbClr val="0047D6"/>
                          </a:solidFill>
                          <a:effectLst/>
                        </a:rPr>
                        <a:t>15760258839</a:t>
                      </a:r>
                      <a:endParaRPr lang="en-US" altLang="zh-CN" sz="1600" b="0" i="0" u="none" strike="noStrike" dirty="0">
                        <a:solidFill>
                          <a:srgbClr val="0047D6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1096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203848" y="3867894"/>
            <a:ext cx="3064582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400" b="1" spc="300" dirty="0" smtClean="0">
                <a:solidFill>
                  <a:srgbClr val="1557A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赵建超</a:t>
            </a:r>
            <a:endParaRPr lang="en-US" altLang="zh-CN" sz="2400" b="1" spc="300" dirty="0" smtClean="0">
              <a:solidFill>
                <a:srgbClr val="1557A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en-US" altLang="zh-CN" sz="2400" b="1" spc="300" dirty="0" smtClean="0">
                <a:solidFill>
                  <a:srgbClr val="1557A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2021</a:t>
            </a:r>
            <a:r>
              <a:rPr lang="zh-CN" altLang="en-US" sz="2400" b="1" spc="300" dirty="0" smtClean="0">
                <a:solidFill>
                  <a:srgbClr val="1557A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2400" b="1" spc="300" dirty="0" smtClean="0">
                <a:solidFill>
                  <a:srgbClr val="1557A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400" b="1" spc="300" dirty="0" smtClean="0">
                <a:solidFill>
                  <a:srgbClr val="1557A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2400" b="1" spc="300" dirty="0" smtClean="0">
                <a:solidFill>
                  <a:srgbClr val="1557A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26</a:t>
            </a:r>
            <a:r>
              <a:rPr lang="zh-CN" altLang="en-US" sz="2400" b="1" spc="300" dirty="0" smtClean="0">
                <a:solidFill>
                  <a:srgbClr val="1557A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lang="zh-CN" altLang="en-US" sz="2400" b="1" spc="300" dirty="0">
              <a:solidFill>
                <a:srgbClr val="1557A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-18497" y="1563638"/>
            <a:ext cx="9162497" cy="1584000"/>
            <a:chOff x="-18499" y="1317743"/>
            <a:chExt cx="9162497" cy="1584000"/>
          </a:xfrm>
        </p:grpSpPr>
        <p:sp>
          <p:nvSpPr>
            <p:cNvPr id="5" name="矩形 4"/>
            <p:cNvSpPr/>
            <p:nvPr/>
          </p:nvSpPr>
          <p:spPr>
            <a:xfrm>
              <a:off x="-18499" y="1317743"/>
              <a:ext cx="9162497" cy="1584000"/>
            </a:xfrm>
            <a:prstGeom prst="rect">
              <a:avLst/>
            </a:prstGeom>
            <a:solidFill>
              <a:srgbClr val="0070C0">
                <a:alpha val="90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" name="TextBox 7"/>
            <p:cNvSpPr>
              <a:spLocks noChangeArrowheads="1"/>
            </p:cNvSpPr>
            <p:nvPr/>
          </p:nvSpPr>
          <p:spPr bwMode="auto">
            <a:xfrm>
              <a:off x="188518" y="1461759"/>
              <a:ext cx="8748463" cy="136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3400" b="1" spc="3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木里</a:t>
              </a:r>
              <a:r>
                <a:rPr lang="zh-CN" altLang="en-US" sz="3400" b="1" spc="3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中学高</a:t>
              </a:r>
              <a:r>
                <a:rPr lang="zh-CN" altLang="en-US" sz="3400" b="1" spc="3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中部</a:t>
              </a:r>
              <a:endParaRPr lang="en-US" altLang="zh-CN" sz="3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3400" b="1" spc="3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数学资源使用培训</a:t>
              </a:r>
              <a:endParaRPr lang="en-US" altLang="zh-CN" sz="28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5534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019586" y="3679394"/>
            <a:ext cx="306458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 b="1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木里中学  赵建超</a:t>
            </a:r>
            <a:endParaRPr lang="en-US" altLang="zh-CN" sz="2000" b="1" spc="3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en-US" altLang="zh-CN" sz="2000" b="1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2021</a:t>
            </a:r>
            <a:r>
              <a:rPr lang="zh-CN" altLang="en-US" sz="2000" b="1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2000" b="1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000" b="1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2000" b="1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26</a:t>
            </a:r>
            <a:r>
              <a:rPr lang="zh-CN" altLang="en-US" sz="2000" b="1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lang="zh-CN" altLang="en-US" sz="2000" b="1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716" y="2046318"/>
            <a:ext cx="4740568" cy="1050864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-9248" y="699542"/>
            <a:ext cx="9162497" cy="15840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9734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003760"/>
      </a:dk2>
      <a:lt2>
        <a:srgbClr val="F8F8F8"/>
      </a:lt2>
      <a:accent1>
        <a:srgbClr val="0070C0"/>
      </a:accent1>
      <a:accent2>
        <a:srgbClr val="D0D0D0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0070C0"/>
      </a:hlink>
      <a:folHlink>
        <a:srgbClr val="00B0F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4906</TotalTime>
  <Words>459</Words>
  <Application>Microsoft Office PowerPoint</Application>
  <PresentationFormat>全屏显示(16:9)</PresentationFormat>
  <Paragraphs>150</Paragraphs>
  <Slides>16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5" baseType="lpstr">
      <vt:lpstr>Arial Unicode MS</vt:lpstr>
      <vt:lpstr>黑体</vt:lpstr>
      <vt:lpstr>华文楷体</vt:lpstr>
      <vt:lpstr>宋体</vt:lpstr>
      <vt:lpstr>微软雅黑</vt:lpstr>
      <vt:lpstr>Arial</vt:lpstr>
      <vt:lpstr>Calibri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panyong</dc:creator>
  <cp:lastModifiedBy>Administrator</cp:lastModifiedBy>
  <cp:revision>1150</cp:revision>
  <dcterms:created xsi:type="dcterms:W3CDTF">2016-10-12T02:40:27Z</dcterms:created>
  <dcterms:modified xsi:type="dcterms:W3CDTF">2021-04-26T04:13:39Z</dcterms:modified>
</cp:coreProperties>
</file>