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fwd" initials="d" lastIdx="1" clrIdx="0">
    <p:extLst>
      <p:ext uri="{19B8F6BF-5375-455C-9EA6-DF929625EA0E}">
        <p15:presenceInfo xmlns="" xmlns:p15="http://schemas.microsoft.com/office/powerpoint/2012/main" userId="dfw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92" autoAdjust="0"/>
  </p:normalViewPr>
  <p:slideViewPr>
    <p:cSldViewPr snapToGrid="0">
      <p:cViewPr varScale="1">
        <p:scale>
          <a:sx n="108" d="100"/>
          <a:sy n="108" d="100"/>
        </p:scale>
        <p:origin x="-642"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4-02T11:38:05.559" idx="1">
    <p:pos x="10" y="10"/>
    <p:text/>
    <p:extLst>
      <p:ext uri="{C676402C-5697-4E1C-873F-D02D1690AC5C}">
        <p15:threadingInfo xmlns="" xmlns:p15="http://schemas.microsoft.com/office/powerpoint/2012/main" timeZoneBias="-4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BD31BB8-2FF5-4C9A-9430-85880F17A04C}" type="datetimeFigureOut">
              <a:rPr lang="zh-CN" altLang="en-US" smtClean="0"/>
              <a:t>2020-04-03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465BA9-7DA1-4344-A573-9E74D2537259}" type="slidenum">
              <a:rPr lang="zh-CN" altLang="en-US" smtClean="0"/>
              <a:t>‹#›</a:t>
            </a:fld>
            <a:endParaRPr lang="zh-CN" altLang="en-US"/>
          </a:p>
        </p:txBody>
      </p:sp>
    </p:spTree>
    <p:extLst>
      <p:ext uri="{BB962C8B-B14F-4D97-AF65-F5344CB8AC3E}">
        <p14:creationId xmlns:p14="http://schemas.microsoft.com/office/powerpoint/2010/main" val="33387220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BD31BB8-2FF5-4C9A-9430-85880F17A04C}" type="datetimeFigureOut">
              <a:rPr lang="zh-CN" altLang="en-US" smtClean="0"/>
              <a:t>2020-04-03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465BA9-7DA1-4344-A573-9E74D2537259}" type="slidenum">
              <a:rPr lang="zh-CN" altLang="en-US" smtClean="0"/>
              <a:t>‹#›</a:t>
            </a:fld>
            <a:endParaRPr lang="zh-CN" altLang="en-US"/>
          </a:p>
        </p:txBody>
      </p:sp>
    </p:spTree>
    <p:extLst>
      <p:ext uri="{BB962C8B-B14F-4D97-AF65-F5344CB8AC3E}">
        <p14:creationId xmlns:p14="http://schemas.microsoft.com/office/powerpoint/2010/main" val="3605982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BD31BB8-2FF5-4C9A-9430-85880F17A04C}" type="datetimeFigureOut">
              <a:rPr lang="zh-CN" altLang="en-US" smtClean="0"/>
              <a:t>2020-04-03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465BA9-7DA1-4344-A573-9E74D2537259}" type="slidenum">
              <a:rPr lang="zh-CN" altLang="en-US" smtClean="0"/>
              <a:t>‹#›</a:t>
            </a:fld>
            <a:endParaRPr lang="zh-CN" altLang="en-US"/>
          </a:p>
        </p:txBody>
      </p:sp>
    </p:spTree>
    <p:extLst>
      <p:ext uri="{BB962C8B-B14F-4D97-AF65-F5344CB8AC3E}">
        <p14:creationId xmlns:p14="http://schemas.microsoft.com/office/powerpoint/2010/main" val="2075120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BD31BB8-2FF5-4C9A-9430-85880F17A04C}" type="datetimeFigureOut">
              <a:rPr lang="zh-CN" altLang="en-US" smtClean="0"/>
              <a:t>2020-04-03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465BA9-7DA1-4344-A573-9E74D2537259}" type="slidenum">
              <a:rPr lang="zh-CN" altLang="en-US" smtClean="0"/>
              <a:t>‹#›</a:t>
            </a:fld>
            <a:endParaRPr lang="zh-CN" altLang="en-US"/>
          </a:p>
        </p:txBody>
      </p:sp>
    </p:spTree>
    <p:extLst>
      <p:ext uri="{BB962C8B-B14F-4D97-AF65-F5344CB8AC3E}">
        <p14:creationId xmlns:p14="http://schemas.microsoft.com/office/powerpoint/2010/main" val="2911401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BD31BB8-2FF5-4C9A-9430-85880F17A04C}" type="datetimeFigureOut">
              <a:rPr lang="zh-CN" altLang="en-US" smtClean="0"/>
              <a:t>2020-04-03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D465BA9-7DA1-4344-A573-9E74D2537259}" type="slidenum">
              <a:rPr lang="zh-CN" altLang="en-US" smtClean="0"/>
              <a:t>‹#›</a:t>
            </a:fld>
            <a:endParaRPr lang="zh-CN" altLang="en-US"/>
          </a:p>
        </p:txBody>
      </p:sp>
    </p:spTree>
    <p:extLst>
      <p:ext uri="{BB962C8B-B14F-4D97-AF65-F5344CB8AC3E}">
        <p14:creationId xmlns:p14="http://schemas.microsoft.com/office/powerpoint/2010/main" val="2332779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BD31BB8-2FF5-4C9A-9430-85880F17A04C}" type="datetimeFigureOut">
              <a:rPr lang="zh-CN" altLang="en-US" smtClean="0"/>
              <a:t>2020-04-03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465BA9-7DA1-4344-A573-9E74D2537259}" type="slidenum">
              <a:rPr lang="zh-CN" altLang="en-US" smtClean="0"/>
              <a:t>‹#›</a:t>
            </a:fld>
            <a:endParaRPr lang="zh-CN" altLang="en-US"/>
          </a:p>
        </p:txBody>
      </p:sp>
    </p:spTree>
    <p:extLst>
      <p:ext uri="{BB962C8B-B14F-4D97-AF65-F5344CB8AC3E}">
        <p14:creationId xmlns:p14="http://schemas.microsoft.com/office/powerpoint/2010/main" val="2105592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BD31BB8-2FF5-4C9A-9430-85880F17A04C}" type="datetimeFigureOut">
              <a:rPr lang="zh-CN" altLang="en-US" smtClean="0"/>
              <a:t>2020-04-03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D465BA9-7DA1-4344-A573-9E74D2537259}" type="slidenum">
              <a:rPr lang="zh-CN" altLang="en-US" smtClean="0"/>
              <a:t>‹#›</a:t>
            </a:fld>
            <a:endParaRPr lang="zh-CN" altLang="en-US"/>
          </a:p>
        </p:txBody>
      </p:sp>
    </p:spTree>
    <p:extLst>
      <p:ext uri="{BB962C8B-B14F-4D97-AF65-F5344CB8AC3E}">
        <p14:creationId xmlns:p14="http://schemas.microsoft.com/office/powerpoint/2010/main" val="1929070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BD31BB8-2FF5-4C9A-9430-85880F17A04C}" type="datetimeFigureOut">
              <a:rPr lang="zh-CN" altLang="en-US" smtClean="0"/>
              <a:t>2020-04-03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D465BA9-7DA1-4344-A573-9E74D2537259}" type="slidenum">
              <a:rPr lang="zh-CN" altLang="en-US" smtClean="0"/>
              <a:t>‹#›</a:t>
            </a:fld>
            <a:endParaRPr lang="zh-CN" altLang="en-US"/>
          </a:p>
        </p:txBody>
      </p:sp>
    </p:spTree>
    <p:extLst>
      <p:ext uri="{BB962C8B-B14F-4D97-AF65-F5344CB8AC3E}">
        <p14:creationId xmlns:p14="http://schemas.microsoft.com/office/powerpoint/2010/main" val="773001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BD31BB8-2FF5-4C9A-9430-85880F17A04C}" type="datetimeFigureOut">
              <a:rPr lang="zh-CN" altLang="en-US" smtClean="0"/>
              <a:t>2020-04-03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D465BA9-7DA1-4344-A573-9E74D2537259}" type="slidenum">
              <a:rPr lang="zh-CN" altLang="en-US" smtClean="0"/>
              <a:t>‹#›</a:t>
            </a:fld>
            <a:endParaRPr lang="zh-CN" altLang="en-US"/>
          </a:p>
        </p:txBody>
      </p:sp>
    </p:spTree>
    <p:extLst>
      <p:ext uri="{BB962C8B-B14F-4D97-AF65-F5344CB8AC3E}">
        <p14:creationId xmlns:p14="http://schemas.microsoft.com/office/powerpoint/2010/main" val="3657739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BD31BB8-2FF5-4C9A-9430-85880F17A04C}" type="datetimeFigureOut">
              <a:rPr lang="zh-CN" altLang="en-US" smtClean="0"/>
              <a:t>2020-04-03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465BA9-7DA1-4344-A573-9E74D2537259}" type="slidenum">
              <a:rPr lang="zh-CN" altLang="en-US" smtClean="0"/>
              <a:t>‹#›</a:t>
            </a:fld>
            <a:endParaRPr lang="zh-CN" altLang="en-US"/>
          </a:p>
        </p:txBody>
      </p:sp>
    </p:spTree>
    <p:extLst>
      <p:ext uri="{BB962C8B-B14F-4D97-AF65-F5344CB8AC3E}">
        <p14:creationId xmlns:p14="http://schemas.microsoft.com/office/powerpoint/2010/main" val="3439307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BD31BB8-2FF5-4C9A-9430-85880F17A04C}" type="datetimeFigureOut">
              <a:rPr lang="zh-CN" altLang="en-US" smtClean="0"/>
              <a:t>2020-04-03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D465BA9-7DA1-4344-A573-9E74D2537259}" type="slidenum">
              <a:rPr lang="zh-CN" altLang="en-US" smtClean="0"/>
              <a:t>‹#›</a:t>
            </a:fld>
            <a:endParaRPr lang="zh-CN" altLang="en-US"/>
          </a:p>
        </p:txBody>
      </p:sp>
    </p:spTree>
    <p:extLst>
      <p:ext uri="{BB962C8B-B14F-4D97-AF65-F5344CB8AC3E}">
        <p14:creationId xmlns:p14="http://schemas.microsoft.com/office/powerpoint/2010/main" val="3426078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D31BB8-2FF5-4C9A-9430-85880F17A04C}" type="datetimeFigureOut">
              <a:rPr lang="zh-CN" altLang="en-US" smtClean="0"/>
              <a:t>2020-04-03</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465BA9-7DA1-4344-A573-9E74D2537259}" type="slidenum">
              <a:rPr lang="zh-CN" altLang="en-US" smtClean="0"/>
              <a:t>‹#›</a:t>
            </a:fld>
            <a:endParaRPr lang="zh-CN" altLang="en-US"/>
          </a:p>
        </p:txBody>
      </p:sp>
    </p:spTree>
    <p:extLst>
      <p:ext uri="{BB962C8B-B14F-4D97-AF65-F5344CB8AC3E}">
        <p14:creationId xmlns:p14="http://schemas.microsoft.com/office/powerpoint/2010/main" val="1374985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0" y="60385"/>
            <a:ext cx="11938958" cy="6590581"/>
          </a:xfrm>
          <a:prstGeom prst="rect">
            <a:avLst/>
          </a:prstGeom>
        </p:spPr>
      </p:pic>
    </p:spTree>
    <p:extLst>
      <p:ext uri="{BB962C8B-B14F-4D97-AF65-F5344CB8AC3E}">
        <p14:creationId xmlns:p14="http://schemas.microsoft.com/office/powerpoint/2010/main" val="4754164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8292" y="124414"/>
            <a:ext cx="10515600" cy="1325563"/>
          </a:xfrm>
        </p:spPr>
        <p:txBody>
          <a:bodyPr>
            <a:normAutofit/>
          </a:bodyPr>
          <a:lstStyle/>
          <a:p>
            <a:r>
              <a:rPr lang="zh-CN" altLang="en-US" sz="2400" dirty="0"/>
              <a:t>故障现象</a:t>
            </a:r>
            <a:r>
              <a:rPr lang="en-US" altLang="zh-CN" sz="2400" dirty="0"/>
              <a:t>3</a:t>
            </a:r>
            <a:r>
              <a:rPr lang="zh-CN" altLang="en-US" sz="2400" dirty="0"/>
              <a:t>：登录软件后音频断续严重，无法正常教学</a:t>
            </a:r>
          </a:p>
        </p:txBody>
      </p:sp>
      <p:sp>
        <p:nvSpPr>
          <p:cNvPr id="3" name="内容占位符 2"/>
          <p:cNvSpPr>
            <a:spLocks noGrp="1"/>
          </p:cNvSpPr>
          <p:nvPr>
            <p:ph idx="1"/>
          </p:nvPr>
        </p:nvSpPr>
        <p:spPr>
          <a:xfrm>
            <a:off x="355120" y="1739361"/>
            <a:ext cx="10515600" cy="4351338"/>
          </a:xfrm>
        </p:spPr>
        <p:txBody>
          <a:bodyPr>
            <a:normAutofit/>
          </a:bodyPr>
          <a:lstStyle/>
          <a:p>
            <a:pPr marL="0" indent="0">
              <a:lnSpc>
                <a:spcPct val="150000"/>
              </a:lnSpc>
              <a:buNone/>
            </a:pPr>
            <a:r>
              <a:rPr lang="en-US" altLang="zh-CN" sz="1600" dirty="0" smtClean="0"/>
              <a:t>     1</a:t>
            </a:r>
            <a:r>
              <a:rPr lang="en-US" altLang="zh-CN" sz="1600" dirty="0"/>
              <a:t>.    </a:t>
            </a:r>
            <a:r>
              <a:rPr lang="zh-CN" altLang="en-US" sz="1600" dirty="0"/>
              <a:t>重启软件，</a:t>
            </a:r>
            <a:r>
              <a:rPr lang="zh-CN" altLang="en-US" sz="1600" dirty="0" smtClean="0"/>
              <a:t>关闭</a:t>
            </a:r>
            <a:r>
              <a:rPr lang="en-US" altLang="zh-CN" sz="1600" dirty="0" smtClean="0"/>
              <a:t>CPU</a:t>
            </a:r>
            <a:r>
              <a:rPr lang="zh-CN" altLang="en-US" sz="1600" dirty="0" smtClean="0"/>
              <a:t>占用</a:t>
            </a:r>
            <a:r>
              <a:rPr lang="zh-CN" altLang="en-US" sz="1600" dirty="0"/>
              <a:t>率高的程序，重启机器</a:t>
            </a:r>
            <a:endParaRPr lang="en-US" altLang="zh-CN" sz="1600" dirty="0"/>
          </a:p>
          <a:p>
            <a:pPr marL="0" indent="0">
              <a:lnSpc>
                <a:spcPct val="150000"/>
              </a:lnSpc>
              <a:buNone/>
            </a:pPr>
            <a:r>
              <a:rPr lang="en-US" altLang="zh-CN" sz="1600" dirty="0"/>
              <a:t>     2.    </a:t>
            </a:r>
            <a:r>
              <a:rPr lang="zh-CN" altLang="en-US" sz="1600" dirty="0"/>
              <a:t>用</a:t>
            </a:r>
            <a:r>
              <a:rPr lang="en-US" altLang="zh-CN" sz="1600" dirty="0"/>
              <a:t>ping</a:t>
            </a:r>
            <a:r>
              <a:rPr lang="zh-CN" altLang="en-US" sz="1600" dirty="0"/>
              <a:t>命令查看网络连通情况，丢包是否严重，若严重，检查网络</a:t>
            </a:r>
            <a:r>
              <a:rPr lang="zh-CN" altLang="en-US" sz="1600" dirty="0" smtClean="0"/>
              <a:t>故障</a:t>
            </a:r>
            <a:endParaRPr lang="en-US" altLang="zh-CN" sz="1600" dirty="0"/>
          </a:p>
          <a:p>
            <a:pPr marL="0" indent="0">
              <a:lnSpc>
                <a:spcPct val="150000"/>
              </a:lnSpc>
              <a:buNone/>
            </a:pPr>
            <a:r>
              <a:rPr lang="en-US" altLang="zh-CN" sz="1600" dirty="0"/>
              <a:t>     3.    </a:t>
            </a:r>
            <a:r>
              <a:rPr lang="zh-CN" altLang="en-US" sz="1600" dirty="0"/>
              <a:t>关闭防火墙，查看是否正常</a:t>
            </a:r>
          </a:p>
        </p:txBody>
      </p:sp>
    </p:spTree>
    <p:extLst>
      <p:ext uri="{BB962C8B-B14F-4D97-AF65-F5344CB8AC3E}">
        <p14:creationId xmlns:p14="http://schemas.microsoft.com/office/powerpoint/2010/main" val="26077217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2573" y="166552"/>
            <a:ext cx="10515600" cy="1325563"/>
          </a:xfrm>
        </p:spPr>
        <p:txBody>
          <a:bodyPr>
            <a:normAutofit/>
          </a:bodyPr>
          <a:lstStyle/>
          <a:p>
            <a:r>
              <a:rPr lang="zh-CN" altLang="en-US" sz="2400" dirty="0">
                <a:latin typeface="+mn-ea"/>
                <a:ea typeface="+mn-ea"/>
              </a:rPr>
              <a:t>故障现象</a:t>
            </a:r>
            <a:r>
              <a:rPr lang="en-US" altLang="zh-CN" sz="2400" dirty="0">
                <a:latin typeface="+mn-ea"/>
                <a:ea typeface="+mn-ea"/>
              </a:rPr>
              <a:t>4</a:t>
            </a:r>
            <a:r>
              <a:rPr lang="zh-CN" altLang="en-US" sz="2400" dirty="0">
                <a:latin typeface="+mn-ea"/>
                <a:ea typeface="+mn-ea"/>
              </a:rPr>
              <a:t>：登录软件后视频花屏严重</a:t>
            </a:r>
          </a:p>
        </p:txBody>
      </p:sp>
      <p:sp>
        <p:nvSpPr>
          <p:cNvPr id="3" name="内容占位符 2"/>
          <p:cNvSpPr>
            <a:spLocks noGrp="1"/>
          </p:cNvSpPr>
          <p:nvPr>
            <p:ph idx="1"/>
          </p:nvPr>
        </p:nvSpPr>
        <p:spPr>
          <a:xfrm>
            <a:off x="346494" y="1808372"/>
            <a:ext cx="10515600" cy="4351338"/>
          </a:xfrm>
        </p:spPr>
        <p:txBody>
          <a:bodyPr>
            <a:normAutofit/>
          </a:bodyPr>
          <a:lstStyle/>
          <a:p>
            <a:pPr marL="0" indent="0">
              <a:lnSpc>
                <a:spcPct val="150000"/>
              </a:lnSpc>
              <a:buNone/>
            </a:pPr>
            <a:r>
              <a:rPr lang="en-US" altLang="zh-CN" sz="1600" dirty="0" smtClean="0"/>
              <a:t>   1</a:t>
            </a:r>
            <a:r>
              <a:rPr lang="en-US" altLang="zh-CN" sz="1600" dirty="0"/>
              <a:t>.   </a:t>
            </a:r>
            <a:r>
              <a:rPr lang="zh-CN" altLang="en-US" sz="1600" dirty="0"/>
              <a:t>检查本</a:t>
            </a:r>
            <a:r>
              <a:rPr lang="zh-CN" altLang="en-US" sz="1600" dirty="0" smtClean="0"/>
              <a:t>机</a:t>
            </a:r>
            <a:r>
              <a:rPr lang="en-US" altLang="zh-CN" sz="1600" dirty="0" smtClean="0"/>
              <a:t>CPU</a:t>
            </a:r>
            <a:r>
              <a:rPr lang="zh-CN" altLang="en-US" sz="1600" dirty="0" smtClean="0"/>
              <a:t>占用</a:t>
            </a:r>
            <a:r>
              <a:rPr lang="zh-CN" altLang="en-US" sz="1600" dirty="0"/>
              <a:t>率，关闭其他用户程序，特别是带防火墙程序</a:t>
            </a:r>
            <a:endParaRPr lang="en-US" altLang="zh-CN" sz="1600" dirty="0"/>
          </a:p>
          <a:p>
            <a:pPr marL="0" indent="0">
              <a:lnSpc>
                <a:spcPct val="150000"/>
              </a:lnSpc>
              <a:buNone/>
            </a:pPr>
            <a:r>
              <a:rPr lang="en-US" altLang="zh-CN" sz="1600" dirty="0"/>
              <a:t>   2.   </a:t>
            </a:r>
            <a:r>
              <a:rPr lang="zh-CN" altLang="en-US" sz="1600" dirty="0"/>
              <a:t>用</a:t>
            </a:r>
            <a:r>
              <a:rPr lang="en-US" altLang="zh-CN" sz="1600" dirty="0"/>
              <a:t>ping</a:t>
            </a:r>
            <a:r>
              <a:rPr lang="zh-CN" altLang="en-US" sz="1600" dirty="0"/>
              <a:t>命令查看网络连通情况，看丢包是否严重，若严重，检查网络</a:t>
            </a:r>
            <a:r>
              <a:rPr lang="zh-CN" altLang="en-US" sz="1600" dirty="0" smtClean="0"/>
              <a:t>故障</a:t>
            </a:r>
            <a:endParaRPr lang="en-US" altLang="zh-CN" sz="1600" dirty="0"/>
          </a:p>
          <a:p>
            <a:pPr marL="0" indent="0">
              <a:lnSpc>
                <a:spcPct val="150000"/>
              </a:lnSpc>
              <a:buNone/>
            </a:pPr>
            <a:r>
              <a:rPr lang="en-US" altLang="zh-CN" sz="1600" dirty="0"/>
              <a:t>   3.   </a:t>
            </a:r>
            <a:r>
              <a:rPr lang="zh-CN" altLang="en-US" sz="1600" dirty="0"/>
              <a:t>重新启动软件</a:t>
            </a:r>
          </a:p>
        </p:txBody>
      </p:sp>
    </p:spTree>
    <p:extLst>
      <p:ext uri="{BB962C8B-B14F-4D97-AF65-F5344CB8AC3E}">
        <p14:creationId xmlns:p14="http://schemas.microsoft.com/office/powerpoint/2010/main" val="1225273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36739" y="227102"/>
            <a:ext cx="10515600" cy="1325563"/>
          </a:xfrm>
        </p:spPr>
        <p:txBody>
          <a:bodyPr>
            <a:normAutofit/>
          </a:bodyPr>
          <a:lstStyle/>
          <a:p>
            <a:r>
              <a:rPr lang="zh-CN" altLang="en-US" sz="2400" dirty="0"/>
              <a:t>故障现象</a:t>
            </a:r>
            <a:r>
              <a:rPr lang="en-US" altLang="zh-CN" sz="2400" dirty="0"/>
              <a:t>5</a:t>
            </a:r>
            <a:r>
              <a:rPr lang="zh-CN" altLang="en-US" sz="2400" dirty="0"/>
              <a:t>：登录软件后教师</a:t>
            </a:r>
            <a:r>
              <a:rPr lang="en-US" altLang="zh-CN" sz="2400" dirty="0"/>
              <a:t>PPT</a:t>
            </a:r>
            <a:r>
              <a:rPr lang="zh-CN" altLang="en-US" sz="2400" dirty="0"/>
              <a:t>未显示</a:t>
            </a:r>
          </a:p>
        </p:txBody>
      </p:sp>
      <p:sp>
        <p:nvSpPr>
          <p:cNvPr id="3" name="内容占位符 2"/>
          <p:cNvSpPr>
            <a:spLocks noGrp="1"/>
          </p:cNvSpPr>
          <p:nvPr>
            <p:ph idx="1"/>
          </p:nvPr>
        </p:nvSpPr>
        <p:spPr>
          <a:xfrm>
            <a:off x="303362" y="1834251"/>
            <a:ext cx="10515600" cy="4351338"/>
          </a:xfrm>
        </p:spPr>
        <p:txBody>
          <a:bodyPr>
            <a:normAutofit/>
          </a:bodyPr>
          <a:lstStyle/>
          <a:p>
            <a:pPr marL="0" indent="0">
              <a:lnSpc>
                <a:spcPct val="150000"/>
              </a:lnSpc>
              <a:buNone/>
            </a:pPr>
            <a:r>
              <a:rPr lang="en-US" altLang="zh-CN" sz="1600" dirty="0" smtClean="0"/>
              <a:t>  1</a:t>
            </a:r>
            <a:r>
              <a:rPr lang="en-US" altLang="zh-CN" sz="1600" dirty="0"/>
              <a:t>.  </a:t>
            </a:r>
            <a:r>
              <a:rPr lang="zh-CN" altLang="en-US" sz="1600" dirty="0"/>
              <a:t>重新登录软件</a:t>
            </a:r>
            <a:endParaRPr lang="en-US" altLang="zh-CN" sz="1600" dirty="0"/>
          </a:p>
          <a:p>
            <a:pPr marL="0" indent="0">
              <a:lnSpc>
                <a:spcPct val="150000"/>
              </a:lnSpc>
              <a:buNone/>
            </a:pPr>
            <a:r>
              <a:rPr lang="en-US" altLang="zh-CN" sz="1600" dirty="0"/>
              <a:t>  2.  </a:t>
            </a:r>
            <a:r>
              <a:rPr lang="zh-CN" altLang="en-US" sz="1600" dirty="0"/>
              <a:t>关闭防火墙和自带防火墙的杀毒软件以及其他杀毒软件并重启操作系统及软件</a:t>
            </a:r>
          </a:p>
        </p:txBody>
      </p:sp>
    </p:spTree>
    <p:extLst>
      <p:ext uri="{BB962C8B-B14F-4D97-AF65-F5344CB8AC3E}">
        <p14:creationId xmlns:p14="http://schemas.microsoft.com/office/powerpoint/2010/main" val="2450615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5506" y="235729"/>
            <a:ext cx="10515600" cy="1325563"/>
          </a:xfrm>
        </p:spPr>
        <p:txBody>
          <a:bodyPr>
            <a:normAutofit/>
          </a:bodyPr>
          <a:lstStyle/>
          <a:p>
            <a:r>
              <a:rPr lang="zh-CN" altLang="en-US" sz="2400" dirty="0"/>
              <a:t>故障现象</a:t>
            </a:r>
            <a:r>
              <a:rPr lang="en-US" altLang="zh-CN" sz="2400" dirty="0"/>
              <a:t>6</a:t>
            </a:r>
            <a:r>
              <a:rPr lang="zh-CN" altLang="en-US" sz="2400" dirty="0"/>
              <a:t>：登录软件后教师</a:t>
            </a:r>
            <a:r>
              <a:rPr lang="en-US" altLang="zh-CN" sz="2400" dirty="0"/>
              <a:t>PPT</a:t>
            </a:r>
            <a:r>
              <a:rPr lang="zh-CN" altLang="en-US" sz="2400" dirty="0"/>
              <a:t>花屏严重</a:t>
            </a:r>
          </a:p>
        </p:txBody>
      </p:sp>
      <p:sp>
        <p:nvSpPr>
          <p:cNvPr id="3" name="内容占位符 2"/>
          <p:cNvSpPr>
            <a:spLocks noGrp="1"/>
          </p:cNvSpPr>
          <p:nvPr>
            <p:ph idx="1"/>
          </p:nvPr>
        </p:nvSpPr>
        <p:spPr>
          <a:xfrm>
            <a:off x="510396" y="1730735"/>
            <a:ext cx="10515600" cy="4351338"/>
          </a:xfrm>
        </p:spPr>
        <p:txBody>
          <a:bodyPr>
            <a:normAutofit/>
          </a:bodyPr>
          <a:lstStyle/>
          <a:p>
            <a:pPr marL="0" indent="0">
              <a:lnSpc>
                <a:spcPct val="150000"/>
              </a:lnSpc>
              <a:buNone/>
            </a:pPr>
            <a:r>
              <a:rPr lang="en-US" altLang="zh-CN" sz="1600" dirty="0" smtClean="0"/>
              <a:t>1</a:t>
            </a:r>
            <a:r>
              <a:rPr lang="en-US" altLang="zh-CN" sz="1600" dirty="0"/>
              <a:t>.   </a:t>
            </a:r>
            <a:r>
              <a:rPr lang="zh-CN" altLang="en-US" sz="1600" dirty="0"/>
              <a:t>检查</a:t>
            </a:r>
            <a:r>
              <a:rPr lang="en-US" altLang="zh-CN" sz="1600" dirty="0"/>
              <a:t>CPU</a:t>
            </a:r>
            <a:r>
              <a:rPr lang="zh-CN" altLang="en-US" sz="1600" dirty="0"/>
              <a:t>占用率，关闭其他不相关的应用程序</a:t>
            </a:r>
            <a:endParaRPr lang="en-US" altLang="zh-CN" sz="1600" dirty="0"/>
          </a:p>
          <a:p>
            <a:pPr marL="0" indent="0">
              <a:lnSpc>
                <a:spcPct val="150000"/>
              </a:lnSpc>
              <a:buNone/>
            </a:pPr>
            <a:r>
              <a:rPr lang="en-US" altLang="zh-CN" sz="1600" dirty="0"/>
              <a:t>2.   </a:t>
            </a:r>
            <a:r>
              <a:rPr lang="zh-CN" altLang="en-US" sz="1600" dirty="0"/>
              <a:t>重新登陆直播软件，检查软件版本是否为</a:t>
            </a:r>
            <a:r>
              <a:rPr lang="en-US" altLang="zh-CN" sz="1600" dirty="0"/>
              <a:t>V4.1.1.4211</a:t>
            </a:r>
          </a:p>
          <a:p>
            <a:pPr marL="0" indent="0">
              <a:lnSpc>
                <a:spcPct val="150000"/>
              </a:lnSpc>
              <a:buNone/>
            </a:pPr>
            <a:r>
              <a:rPr lang="en-US" altLang="zh-CN" sz="1600" dirty="0"/>
              <a:t>3.   </a:t>
            </a:r>
            <a:r>
              <a:rPr lang="zh-CN" altLang="en-US" sz="1600" dirty="0"/>
              <a:t>用</a:t>
            </a:r>
            <a:r>
              <a:rPr lang="en-US" altLang="zh-CN" sz="1600" dirty="0"/>
              <a:t>ping</a:t>
            </a:r>
            <a:r>
              <a:rPr lang="zh-CN" altLang="en-US" sz="1600" dirty="0"/>
              <a:t>命令查看网络连通情况，丢包是否严重</a:t>
            </a:r>
          </a:p>
        </p:txBody>
      </p:sp>
    </p:spTree>
    <p:extLst>
      <p:ext uri="{BB962C8B-B14F-4D97-AF65-F5344CB8AC3E}">
        <p14:creationId xmlns:p14="http://schemas.microsoft.com/office/powerpoint/2010/main" val="278130273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0615" y="209849"/>
            <a:ext cx="10515600" cy="1325563"/>
          </a:xfrm>
        </p:spPr>
        <p:txBody>
          <a:bodyPr>
            <a:normAutofit/>
          </a:bodyPr>
          <a:lstStyle/>
          <a:p>
            <a:r>
              <a:rPr lang="zh-CN" altLang="en-US" sz="2400" dirty="0"/>
              <a:t>故障现象</a:t>
            </a:r>
            <a:r>
              <a:rPr lang="en-US" altLang="zh-CN" sz="2400" dirty="0"/>
              <a:t>7</a:t>
            </a:r>
            <a:r>
              <a:rPr lang="zh-CN" altLang="en-US" sz="2400" dirty="0"/>
              <a:t>：登陆软件后无声音、视频、</a:t>
            </a:r>
            <a:r>
              <a:rPr lang="en-US" altLang="zh-CN" sz="2400" dirty="0"/>
              <a:t>PPT</a:t>
            </a:r>
            <a:r>
              <a:rPr lang="zh-CN" altLang="en-US" sz="2400" dirty="0"/>
              <a:t>都没显示</a:t>
            </a:r>
          </a:p>
        </p:txBody>
      </p:sp>
      <p:sp>
        <p:nvSpPr>
          <p:cNvPr id="3" name="内容占位符 2"/>
          <p:cNvSpPr>
            <a:spLocks noGrp="1"/>
          </p:cNvSpPr>
          <p:nvPr>
            <p:ph idx="1"/>
          </p:nvPr>
        </p:nvSpPr>
        <p:spPr>
          <a:xfrm>
            <a:off x="424132" y="1782493"/>
            <a:ext cx="10515600" cy="4351338"/>
          </a:xfrm>
        </p:spPr>
        <p:txBody>
          <a:bodyPr>
            <a:normAutofit/>
          </a:bodyPr>
          <a:lstStyle/>
          <a:p>
            <a:pPr marL="0" indent="0">
              <a:lnSpc>
                <a:spcPct val="150000"/>
              </a:lnSpc>
              <a:buNone/>
            </a:pPr>
            <a:r>
              <a:rPr lang="en-US" altLang="zh-CN" sz="1600" dirty="0" smtClean="0"/>
              <a:t> 1</a:t>
            </a:r>
            <a:r>
              <a:rPr lang="en-US" altLang="zh-CN" sz="1600" dirty="0"/>
              <a:t>.   </a:t>
            </a:r>
            <a:r>
              <a:rPr lang="zh-CN" altLang="en-US" sz="1600" dirty="0"/>
              <a:t>按</a:t>
            </a:r>
            <a:r>
              <a:rPr lang="en-US" altLang="zh-CN" sz="1600" dirty="0"/>
              <a:t>F7</a:t>
            </a:r>
            <a:r>
              <a:rPr lang="zh-CN" altLang="en-US" sz="1600" dirty="0"/>
              <a:t>查看本地登陆的账号是否是对应年级的账号</a:t>
            </a:r>
            <a:endParaRPr lang="en-US" altLang="zh-CN" sz="1600" dirty="0"/>
          </a:p>
          <a:p>
            <a:pPr marL="0" indent="0">
              <a:lnSpc>
                <a:spcPct val="150000"/>
              </a:lnSpc>
              <a:buNone/>
            </a:pPr>
            <a:r>
              <a:rPr lang="en-US" altLang="zh-CN" sz="1600" dirty="0"/>
              <a:t> 2.   </a:t>
            </a:r>
            <a:r>
              <a:rPr lang="zh-CN" altLang="en-US" sz="1600" dirty="0"/>
              <a:t>关闭本地电脑上的杀毒软件和防火墙</a:t>
            </a:r>
          </a:p>
        </p:txBody>
      </p:sp>
    </p:spTree>
    <p:extLst>
      <p:ext uri="{BB962C8B-B14F-4D97-AF65-F5344CB8AC3E}">
        <p14:creationId xmlns:p14="http://schemas.microsoft.com/office/powerpoint/2010/main" val="7988534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en-US" sz="2400" dirty="0"/>
              <a:t>故障现象</a:t>
            </a:r>
            <a:r>
              <a:rPr lang="en-US" altLang="zh-CN" sz="2400" dirty="0"/>
              <a:t>8</a:t>
            </a:r>
            <a:r>
              <a:rPr lang="zh-CN" altLang="en-US" sz="2400" dirty="0"/>
              <a:t>：登录软件</a:t>
            </a:r>
            <a:r>
              <a:rPr lang="zh-CN" altLang="en-US" sz="2400" dirty="0" smtClean="0"/>
              <a:t>后呈现</a:t>
            </a:r>
            <a:r>
              <a:rPr lang="en-US" altLang="zh-CN" sz="2400" dirty="0" smtClean="0"/>
              <a:t>PPT</a:t>
            </a:r>
            <a:r>
              <a:rPr lang="zh-CN" altLang="en-US" sz="2400" dirty="0" smtClean="0"/>
              <a:t>蓝屏，视频框灰屏</a:t>
            </a:r>
            <a:endParaRPr lang="zh-CN" altLang="en-US" sz="2400" dirty="0"/>
          </a:p>
        </p:txBody>
      </p:sp>
      <p:sp>
        <p:nvSpPr>
          <p:cNvPr id="3" name="内容占位符 2"/>
          <p:cNvSpPr>
            <a:spLocks noGrp="1"/>
          </p:cNvSpPr>
          <p:nvPr>
            <p:ph idx="1"/>
          </p:nvPr>
        </p:nvSpPr>
        <p:spPr/>
        <p:txBody>
          <a:bodyPr>
            <a:normAutofit/>
          </a:bodyPr>
          <a:lstStyle/>
          <a:p>
            <a:pPr marL="0" indent="0">
              <a:lnSpc>
                <a:spcPct val="150000"/>
              </a:lnSpc>
              <a:buNone/>
            </a:pPr>
            <a:r>
              <a:rPr lang="en-US" altLang="zh-CN" sz="1600" dirty="0" smtClean="0"/>
              <a:t>1.   </a:t>
            </a:r>
            <a:r>
              <a:rPr lang="zh-CN" altLang="en-US" sz="1600" dirty="0" smtClean="0"/>
              <a:t>确定登录的账号是否正确（特别是区分了文理的班级需要登录对应的文理账号）</a:t>
            </a:r>
            <a:endParaRPr lang="en-US" altLang="zh-CN" sz="1600" dirty="0" smtClean="0"/>
          </a:p>
          <a:p>
            <a:pPr marL="0" indent="0">
              <a:lnSpc>
                <a:spcPct val="150000"/>
              </a:lnSpc>
              <a:buNone/>
            </a:pPr>
            <a:r>
              <a:rPr lang="en-US" altLang="zh-CN" sz="1600" dirty="0" smtClean="0"/>
              <a:t>2.  </a:t>
            </a:r>
            <a:r>
              <a:rPr lang="zh-CN" altLang="en-US" sz="1600" dirty="0" smtClean="0"/>
              <a:t>如果账号登录正确仍蓝屏，请联系网校工作人员</a:t>
            </a:r>
            <a:endParaRPr lang="zh-CN" altLang="en-US" sz="1600" dirty="0"/>
          </a:p>
        </p:txBody>
      </p:sp>
    </p:spTree>
    <p:extLst>
      <p:ext uri="{BB962C8B-B14F-4D97-AF65-F5344CB8AC3E}">
        <p14:creationId xmlns:p14="http://schemas.microsoft.com/office/powerpoint/2010/main" val="413539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1769" y="201223"/>
            <a:ext cx="10515600" cy="1325563"/>
          </a:xfrm>
        </p:spPr>
        <p:txBody>
          <a:bodyPr>
            <a:normAutofit/>
          </a:bodyPr>
          <a:lstStyle/>
          <a:p>
            <a:r>
              <a:rPr lang="zh-CN" altLang="en-US" sz="2400" dirty="0"/>
              <a:t>故障现象</a:t>
            </a:r>
            <a:r>
              <a:rPr lang="en-US" altLang="zh-CN" sz="2400" dirty="0"/>
              <a:t>9</a:t>
            </a:r>
            <a:r>
              <a:rPr lang="zh-CN" altLang="en-US" sz="2400" dirty="0" smtClean="0"/>
              <a:t>：备课登录软件</a:t>
            </a:r>
            <a:r>
              <a:rPr lang="zh-CN" altLang="en-US" sz="2400" dirty="0"/>
              <a:t>后无法文字交互</a:t>
            </a:r>
          </a:p>
        </p:txBody>
      </p:sp>
      <p:sp>
        <p:nvSpPr>
          <p:cNvPr id="3" name="内容占位符 2"/>
          <p:cNvSpPr>
            <a:spLocks noGrp="1"/>
          </p:cNvSpPr>
          <p:nvPr>
            <p:ph idx="1"/>
          </p:nvPr>
        </p:nvSpPr>
        <p:spPr>
          <a:xfrm>
            <a:off x="570781" y="1825625"/>
            <a:ext cx="10515600" cy="4351338"/>
          </a:xfrm>
        </p:spPr>
        <p:txBody>
          <a:bodyPr/>
          <a:lstStyle/>
          <a:p>
            <a:pPr marL="0" indent="0">
              <a:lnSpc>
                <a:spcPct val="150000"/>
              </a:lnSpc>
              <a:buNone/>
            </a:pPr>
            <a:r>
              <a:rPr lang="en-US" altLang="zh-CN" sz="1600" dirty="0" smtClean="0"/>
              <a:t>1</a:t>
            </a:r>
            <a:r>
              <a:rPr lang="en-US" altLang="zh-CN" sz="1600" dirty="0"/>
              <a:t>.  </a:t>
            </a:r>
            <a:r>
              <a:rPr lang="zh-CN" altLang="en-US" sz="1600" dirty="0"/>
              <a:t>在直播软件上按键盘的 </a:t>
            </a:r>
            <a:r>
              <a:rPr lang="en-US" altLang="zh-CN" sz="1600" dirty="0"/>
              <a:t>F7 </a:t>
            </a:r>
            <a:r>
              <a:rPr lang="zh-CN" altLang="en-US" sz="1600" dirty="0"/>
              <a:t>键，调出文字界面后选择所有人，在所有人下面输入你想要发表的文字信息，注意不要超过规定</a:t>
            </a:r>
            <a:r>
              <a:rPr lang="zh-CN" altLang="en-US" sz="1600" dirty="0" smtClean="0"/>
              <a:t>字数</a:t>
            </a:r>
            <a:endParaRPr lang="en-US" altLang="zh-CN" sz="1600" dirty="0"/>
          </a:p>
          <a:p>
            <a:pPr marL="0" indent="0">
              <a:lnSpc>
                <a:spcPct val="150000"/>
              </a:lnSpc>
              <a:buNone/>
            </a:pPr>
            <a:r>
              <a:rPr lang="en-US" altLang="zh-CN" sz="1600" dirty="0"/>
              <a:t>2. </a:t>
            </a:r>
            <a:r>
              <a:rPr lang="zh-CN" altLang="en-US" sz="1600" dirty="0"/>
              <a:t>退出重新登陆直播平台软件（如果还是无法文字交互，确定电脑上安全类软件已退出，</a:t>
            </a:r>
            <a:r>
              <a:rPr lang="zh-CN" altLang="en-US" sz="1600" dirty="0" smtClean="0"/>
              <a:t>防火墙</a:t>
            </a:r>
            <a:r>
              <a:rPr lang="zh-CN" altLang="en-US" sz="1600" dirty="0"/>
              <a:t>已关闭）</a:t>
            </a:r>
            <a:endParaRPr lang="en-US" altLang="zh-CN" sz="1600" dirty="0"/>
          </a:p>
          <a:p>
            <a:endParaRPr lang="zh-CN" altLang="en-US" dirty="0"/>
          </a:p>
        </p:txBody>
      </p:sp>
    </p:spTree>
    <p:extLst>
      <p:ext uri="{BB962C8B-B14F-4D97-AF65-F5344CB8AC3E}">
        <p14:creationId xmlns:p14="http://schemas.microsoft.com/office/powerpoint/2010/main" val="1753955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32758" y="261608"/>
            <a:ext cx="10515600" cy="1325563"/>
          </a:xfrm>
        </p:spPr>
        <p:txBody>
          <a:bodyPr>
            <a:normAutofit/>
          </a:bodyPr>
          <a:lstStyle/>
          <a:p>
            <a:r>
              <a:rPr lang="zh-CN" altLang="en-US" sz="2400" dirty="0"/>
              <a:t>故障现象</a:t>
            </a:r>
            <a:r>
              <a:rPr lang="en-US" altLang="zh-CN" sz="2400" dirty="0"/>
              <a:t>10</a:t>
            </a:r>
            <a:r>
              <a:rPr lang="zh-CN" altLang="en-US" sz="2400" dirty="0"/>
              <a:t>：直播软件打开后，点登录后提示登陆超时</a:t>
            </a:r>
          </a:p>
        </p:txBody>
      </p:sp>
      <p:sp>
        <p:nvSpPr>
          <p:cNvPr id="3" name="内容占位符 2"/>
          <p:cNvSpPr>
            <a:spLocks noGrp="1"/>
          </p:cNvSpPr>
          <p:nvPr>
            <p:ph idx="1"/>
          </p:nvPr>
        </p:nvSpPr>
        <p:spPr>
          <a:xfrm>
            <a:off x="493144" y="1825625"/>
            <a:ext cx="10515600" cy="4351338"/>
          </a:xfrm>
        </p:spPr>
        <p:txBody>
          <a:bodyPr>
            <a:normAutofit/>
          </a:bodyPr>
          <a:lstStyle/>
          <a:p>
            <a:pPr marL="0" indent="0">
              <a:lnSpc>
                <a:spcPct val="150000"/>
              </a:lnSpc>
              <a:buNone/>
            </a:pPr>
            <a:r>
              <a:rPr lang="en-US" altLang="zh-CN" sz="1600" dirty="0" smtClean="0"/>
              <a:t>1.   </a:t>
            </a:r>
            <a:r>
              <a:rPr lang="zh-CN" altLang="en-US" sz="1600" dirty="0" smtClean="0"/>
              <a:t>检查</a:t>
            </a:r>
            <a:r>
              <a:rPr lang="zh-CN" altLang="en-US" sz="1600" dirty="0"/>
              <a:t>防火墙是否都关闭，确定右下角杀毒软件已退出</a:t>
            </a:r>
            <a:endParaRPr lang="en-US" altLang="zh-CN" sz="1600" dirty="0"/>
          </a:p>
          <a:p>
            <a:pPr marL="0" indent="0">
              <a:lnSpc>
                <a:spcPct val="150000"/>
              </a:lnSpc>
              <a:buNone/>
            </a:pPr>
            <a:r>
              <a:rPr lang="en-US" altLang="zh-CN" sz="1600" dirty="0"/>
              <a:t>2</a:t>
            </a:r>
            <a:r>
              <a:rPr lang="en-US" altLang="zh-CN" sz="1600" dirty="0" smtClean="0"/>
              <a:t>.   </a:t>
            </a:r>
            <a:r>
              <a:rPr lang="zh-CN" altLang="en-US" sz="1600" dirty="0" smtClean="0"/>
              <a:t>检查</a:t>
            </a:r>
            <a:r>
              <a:rPr lang="zh-CN" altLang="en-US" sz="1600" dirty="0"/>
              <a:t>直播平台配置程序地址</a:t>
            </a:r>
            <a:r>
              <a:rPr lang="zh-CN" altLang="en-US" sz="1600" dirty="0" smtClean="0"/>
              <a:t>是否为</a:t>
            </a:r>
            <a:r>
              <a:rPr lang="en-US" altLang="zh-CN" sz="1600" dirty="0" smtClean="0"/>
              <a:t>172.23.65.21</a:t>
            </a:r>
            <a:r>
              <a:rPr lang="zh-CN" altLang="en-US" sz="1600" dirty="0"/>
              <a:t>，端口号</a:t>
            </a:r>
            <a:r>
              <a:rPr lang="en-US" altLang="zh-CN" sz="1600" dirty="0"/>
              <a:t>20000</a:t>
            </a:r>
          </a:p>
          <a:p>
            <a:pPr marL="0" indent="0">
              <a:lnSpc>
                <a:spcPct val="150000"/>
              </a:lnSpc>
              <a:buNone/>
            </a:pPr>
            <a:r>
              <a:rPr lang="en-US" altLang="zh-CN" sz="1600" dirty="0" smtClean="0"/>
              <a:t>3.   </a:t>
            </a:r>
            <a:r>
              <a:rPr lang="zh-CN" altLang="en-US" sz="1600" dirty="0" smtClean="0"/>
              <a:t>检查</a:t>
            </a:r>
            <a:r>
              <a:rPr lang="zh-CN" altLang="en-US" sz="1600" dirty="0"/>
              <a:t>电脑网络是否正常</a:t>
            </a:r>
            <a:r>
              <a:rPr lang="zh-CN" altLang="en-US" sz="1600" dirty="0" smtClean="0"/>
              <a:t>，</a:t>
            </a:r>
            <a:r>
              <a:rPr lang="en-US" altLang="zh-CN" sz="1600" dirty="0" smtClean="0"/>
              <a:t>ping</a:t>
            </a:r>
            <a:r>
              <a:rPr lang="zh-CN" altLang="en-US" sz="1600" dirty="0" smtClean="0"/>
              <a:t>学校网关</a:t>
            </a:r>
            <a:r>
              <a:rPr lang="zh-CN" altLang="en-US" sz="1600" dirty="0"/>
              <a:t>是否能通，不通则</a:t>
            </a:r>
            <a:r>
              <a:rPr lang="zh-CN" altLang="en-US" sz="1600" dirty="0" smtClean="0"/>
              <a:t>检查线路</a:t>
            </a:r>
            <a:endParaRPr lang="en-US" altLang="zh-CN" sz="1600" dirty="0"/>
          </a:p>
          <a:p>
            <a:pPr marL="0" indent="0">
              <a:lnSpc>
                <a:spcPct val="150000"/>
              </a:lnSpc>
              <a:buNone/>
            </a:pPr>
            <a:r>
              <a:rPr lang="en-US" altLang="zh-CN" sz="1600" dirty="0" smtClean="0"/>
              <a:t>4.   </a:t>
            </a:r>
            <a:r>
              <a:rPr lang="zh-CN" altLang="en-US" sz="1600" dirty="0" smtClean="0"/>
              <a:t>如果</a:t>
            </a:r>
            <a:r>
              <a:rPr lang="zh-CN" altLang="en-US" sz="1600" dirty="0"/>
              <a:t>还无法解决，查看电脑</a:t>
            </a:r>
            <a:r>
              <a:rPr lang="en-US" altLang="zh-CN" sz="1600" dirty="0"/>
              <a:t>IP</a:t>
            </a:r>
            <a:r>
              <a:rPr lang="zh-CN" altLang="en-US" sz="1600" dirty="0"/>
              <a:t>地址后</a:t>
            </a:r>
            <a:r>
              <a:rPr lang="zh-CN" altLang="en-US" sz="1600" dirty="0" smtClean="0"/>
              <a:t>联系网校工作人员协助</a:t>
            </a:r>
            <a:r>
              <a:rPr lang="zh-CN" altLang="en-US" sz="1600" dirty="0"/>
              <a:t>处理</a:t>
            </a:r>
            <a:endParaRPr lang="en-US" altLang="zh-CN" sz="1600" dirty="0"/>
          </a:p>
        </p:txBody>
      </p:sp>
    </p:spTree>
    <p:extLst>
      <p:ext uri="{BB962C8B-B14F-4D97-AF65-F5344CB8AC3E}">
        <p14:creationId xmlns:p14="http://schemas.microsoft.com/office/powerpoint/2010/main" val="33673847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93144" y="218476"/>
            <a:ext cx="10515600" cy="1325563"/>
          </a:xfrm>
        </p:spPr>
        <p:txBody>
          <a:bodyPr>
            <a:normAutofit/>
          </a:bodyPr>
          <a:lstStyle/>
          <a:p>
            <a:r>
              <a:rPr lang="zh-CN" altLang="en-US" sz="2400" dirty="0"/>
              <a:t>故障现象</a:t>
            </a:r>
            <a:r>
              <a:rPr lang="en-US" altLang="zh-CN" sz="2400" dirty="0"/>
              <a:t>11</a:t>
            </a:r>
            <a:r>
              <a:rPr lang="zh-CN" altLang="en-US" sz="2400" dirty="0"/>
              <a:t>：直播软件打开后，点登录提示用户名和密码错误</a:t>
            </a:r>
          </a:p>
        </p:txBody>
      </p:sp>
      <p:sp>
        <p:nvSpPr>
          <p:cNvPr id="3" name="内容占位符 2"/>
          <p:cNvSpPr>
            <a:spLocks noGrp="1"/>
          </p:cNvSpPr>
          <p:nvPr>
            <p:ph idx="1"/>
          </p:nvPr>
        </p:nvSpPr>
        <p:spPr>
          <a:xfrm>
            <a:off x="493144" y="1704855"/>
            <a:ext cx="10515600" cy="4351338"/>
          </a:xfrm>
        </p:spPr>
        <p:txBody>
          <a:bodyPr>
            <a:normAutofit/>
          </a:bodyPr>
          <a:lstStyle/>
          <a:p>
            <a:pPr marL="0" indent="0">
              <a:lnSpc>
                <a:spcPct val="150000"/>
              </a:lnSpc>
              <a:buNone/>
            </a:pPr>
            <a:r>
              <a:rPr lang="en-US" altLang="zh-CN" sz="1600" dirty="0" smtClean="0"/>
              <a:t>1.   </a:t>
            </a:r>
            <a:r>
              <a:rPr lang="zh-CN" altLang="en-US" sz="1600" dirty="0" smtClean="0"/>
              <a:t>请再次核对账号密码是否输入正确</a:t>
            </a:r>
            <a:endParaRPr lang="en-US" altLang="zh-CN" sz="1600" dirty="0"/>
          </a:p>
          <a:p>
            <a:pPr marL="0" indent="0">
              <a:lnSpc>
                <a:spcPct val="150000"/>
              </a:lnSpc>
              <a:buNone/>
            </a:pPr>
            <a:r>
              <a:rPr lang="en-US" altLang="zh-CN" sz="1600" dirty="0" smtClean="0"/>
              <a:t>2.   </a:t>
            </a:r>
            <a:r>
              <a:rPr lang="zh-CN" altLang="en-US" sz="1600" dirty="0"/>
              <a:t>检查直播软件配置是否正确，高中服务器地址：</a:t>
            </a:r>
            <a:r>
              <a:rPr lang="en-US" altLang="zh-CN" sz="1600" dirty="0"/>
              <a:t>172.23.65.21</a:t>
            </a:r>
            <a:r>
              <a:rPr lang="zh-CN" altLang="en-US" sz="1600" dirty="0"/>
              <a:t>，初中服务器地址：</a:t>
            </a:r>
            <a:r>
              <a:rPr lang="en-US" altLang="zh-CN" sz="1600" dirty="0"/>
              <a:t>172.23.66.110</a:t>
            </a:r>
            <a:r>
              <a:rPr lang="zh-CN" altLang="en-US" sz="1600" dirty="0"/>
              <a:t>，小学服务器地址：</a:t>
            </a:r>
            <a:r>
              <a:rPr lang="en-US" altLang="zh-CN" sz="1600" dirty="0" smtClean="0"/>
              <a:t>172.23.67.200</a:t>
            </a:r>
            <a:r>
              <a:rPr lang="zh-CN" altLang="en-US" sz="1600" dirty="0" smtClean="0"/>
              <a:t>，端口</a:t>
            </a:r>
            <a:r>
              <a:rPr lang="zh-CN" altLang="en-US" sz="1600" dirty="0"/>
              <a:t>均为</a:t>
            </a:r>
            <a:r>
              <a:rPr lang="en-US" altLang="zh-CN" sz="1600" dirty="0"/>
              <a:t>20000</a:t>
            </a:r>
          </a:p>
          <a:p>
            <a:pPr marL="0" indent="0">
              <a:lnSpc>
                <a:spcPct val="150000"/>
              </a:lnSpc>
              <a:buNone/>
            </a:pPr>
            <a:r>
              <a:rPr lang="en-US" altLang="zh-CN" sz="1600" dirty="0" smtClean="0"/>
              <a:t>3.   </a:t>
            </a:r>
            <a:r>
              <a:rPr lang="zh-CN" altLang="en-US" sz="1600" dirty="0"/>
              <a:t>打开软件</a:t>
            </a:r>
            <a:r>
              <a:rPr lang="zh-CN" altLang="en-US" sz="1600" dirty="0" smtClean="0"/>
              <a:t>安装</a:t>
            </a:r>
            <a:r>
              <a:rPr lang="zh-CN" altLang="en-US" sz="1600" dirty="0"/>
              <a:t>目录</a:t>
            </a:r>
            <a:r>
              <a:rPr lang="zh-CN" altLang="en-US" sz="1600" dirty="0" smtClean="0"/>
              <a:t>，</a:t>
            </a:r>
            <a:r>
              <a:rPr lang="zh-CN" altLang="en-US" sz="1600" dirty="0"/>
              <a:t>右键可执行程序，检查程序版本是否为</a:t>
            </a:r>
            <a:r>
              <a:rPr lang="en-US" altLang="zh-CN" sz="1600" dirty="0"/>
              <a:t>4.1.1.4211</a:t>
            </a:r>
          </a:p>
        </p:txBody>
      </p:sp>
    </p:spTree>
    <p:extLst>
      <p:ext uri="{BB962C8B-B14F-4D97-AF65-F5344CB8AC3E}">
        <p14:creationId xmlns:p14="http://schemas.microsoft.com/office/powerpoint/2010/main" val="35097420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10515600" cy="1325563"/>
          </a:xfrm>
        </p:spPr>
        <p:txBody>
          <a:bodyPr>
            <a:normAutofit/>
          </a:bodyPr>
          <a:lstStyle/>
          <a:p>
            <a:r>
              <a:rPr lang="zh-CN" altLang="en-US" sz="2400" dirty="0" smtClean="0"/>
              <a:t>  故障现象</a:t>
            </a:r>
            <a:r>
              <a:rPr lang="en-US" altLang="zh-CN" sz="2400" dirty="0"/>
              <a:t>12</a:t>
            </a:r>
            <a:r>
              <a:rPr lang="zh-CN" altLang="en-US" sz="2400" dirty="0"/>
              <a:t>：所有班级无法登录直播平台（</a:t>
            </a:r>
            <a:r>
              <a:rPr lang="zh-CN" altLang="en-US" sz="2400" dirty="0">
                <a:solidFill>
                  <a:srgbClr val="FF0000"/>
                </a:solidFill>
              </a:rPr>
              <a:t>在确定前端无异常的情况下</a:t>
            </a:r>
            <a:r>
              <a:rPr lang="zh-CN" altLang="en-US" sz="2400" dirty="0"/>
              <a:t>）</a:t>
            </a:r>
          </a:p>
        </p:txBody>
      </p:sp>
      <p:sp>
        <p:nvSpPr>
          <p:cNvPr id="3" name="内容占位符 2"/>
          <p:cNvSpPr>
            <a:spLocks noGrp="1"/>
          </p:cNvSpPr>
          <p:nvPr>
            <p:ph idx="1"/>
          </p:nvPr>
        </p:nvSpPr>
        <p:spPr>
          <a:xfrm>
            <a:off x="158262" y="1420184"/>
            <a:ext cx="10515600" cy="4351338"/>
          </a:xfrm>
        </p:spPr>
        <p:txBody>
          <a:bodyPr>
            <a:normAutofit/>
          </a:bodyPr>
          <a:lstStyle/>
          <a:p>
            <a:pPr marL="0" indent="0">
              <a:lnSpc>
                <a:spcPct val="150000"/>
              </a:lnSpc>
              <a:buNone/>
            </a:pPr>
            <a:r>
              <a:rPr lang="en-US" altLang="zh-CN" sz="1600" dirty="0"/>
              <a:t>1</a:t>
            </a:r>
            <a:r>
              <a:rPr lang="en-US" altLang="zh-CN" sz="1600" dirty="0" smtClean="0"/>
              <a:t>.   </a:t>
            </a:r>
            <a:r>
              <a:rPr lang="zh-CN" altLang="en-US" sz="1600" dirty="0" smtClean="0"/>
              <a:t>所有</a:t>
            </a:r>
            <a:r>
              <a:rPr lang="zh-CN" altLang="en-US" sz="1600" dirty="0"/>
              <a:t>班级无法登录，查看</a:t>
            </a:r>
            <a:r>
              <a:rPr lang="en-US" altLang="zh-CN" sz="1600" dirty="0"/>
              <a:t>IDU</a:t>
            </a:r>
            <a:r>
              <a:rPr lang="zh-CN" altLang="en-US" sz="1600" dirty="0"/>
              <a:t>亮灯是否正常，如果</a:t>
            </a:r>
            <a:r>
              <a:rPr lang="en-US" altLang="zh-CN" sz="1600" dirty="0"/>
              <a:t>5</a:t>
            </a:r>
            <a:r>
              <a:rPr lang="zh-CN" altLang="en-US" sz="1600" dirty="0"/>
              <a:t>个灯全亮，可尝试重启</a:t>
            </a:r>
            <a:r>
              <a:rPr lang="en-US" altLang="zh-CN" sz="1600" dirty="0"/>
              <a:t>IDU</a:t>
            </a:r>
            <a:r>
              <a:rPr lang="zh-CN" altLang="en-US" sz="1600" dirty="0"/>
              <a:t>和交换机看是否可以恢复</a:t>
            </a:r>
            <a:endParaRPr lang="en-US" altLang="zh-CN" sz="1600" dirty="0"/>
          </a:p>
          <a:p>
            <a:pPr marL="0" indent="0">
              <a:lnSpc>
                <a:spcPct val="150000"/>
              </a:lnSpc>
              <a:buNone/>
            </a:pPr>
            <a:r>
              <a:rPr lang="en-US" altLang="zh-CN" sz="1600" dirty="0"/>
              <a:t>2</a:t>
            </a:r>
            <a:r>
              <a:rPr lang="en-US" altLang="zh-CN" sz="1600" dirty="0" smtClean="0"/>
              <a:t>.   </a:t>
            </a:r>
            <a:r>
              <a:rPr lang="zh-CN" altLang="en-US" sz="1600" dirty="0" smtClean="0"/>
              <a:t>可</a:t>
            </a:r>
            <a:r>
              <a:rPr lang="zh-CN" altLang="en-US" sz="1600" dirty="0"/>
              <a:t>尝试直播电脑是否可以</a:t>
            </a:r>
            <a:r>
              <a:rPr lang="en-US" altLang="zh-CN" sz="1600" dirty="0"/>
              <a:t>ping</a:t>
            </a:r>
            <a:r>
              <a:rPr lang="zh-CN" altLang="en-US" sz="1600" dirty="0" smtClean="0"/>
              <a:t>通学校网关</a:t>
            </a:r>
            <a:r>
              <a:rPr lang="zh-CN" altLang="en-US" sz="1600" dirty="0"/>
              <a:t>，不通，则内网存在问题，需要根据具体情况来分析</a:t>
            </a:r>
            <a:endParaRPr lang="en-US" altLang="zh-CN" sz="1600" dirty="0"/>
          </a:p>
          <a:p>
            <a:pPr marL="0" indent="0">
              <a:lnSpc>
                <a:spcPct val="150000"/>
              </a:lnSpc>
              <a:buNone/>
            </a:pPr>
            <a:r>
              <a:rPr lang="en-US" altLang="zh-CN" sz="1600" dirty="0"/>
              <a:t>3</a:t>
            </a:r>
            <a:r>
              <a:rPr lang="en-US" altLang="zh-CN" sz="1600" dirty="0" smtClean="0"/>
              <a:t>.   </a:t>
            </a:r>
            <a:r>
              <a:rPr lang="zh-CN" altLang="en-US" sz="1600" dirty="0" smtClean="0"/>
              <a:t>如果</a:t>
            </a:r>
            <a:r>
              <a:rPr lang="en-US" altLang="zh-CN" sz="1600" dirty="0"/>
              <a:t>IDU</a:t>
            </a:r>
            <a:r>
              <a:rPr lang="zh-CN" altLang="en-US" sz="1600" dirty="0"/>
              <a:t>亮灯不正常，则查看</a:t>
            </a:r>
            <a:r>
              <a:rPr lang="en-US" altLang="zh-CN" sz="1600" dirty="0"/>
              <a:t>IDU</a:t>
            </a:r>
            <a:r>
              <a:rPr lang="zh-CN" altLang="en-US" sz="1600" dirty="0"/>
              <a:t>信号值，如果信号值</a:t>
            </a:r>
            <a:r>
              <a:rPr lang="zh-CN" altLang="en-US" sz="1600" dirty="0" smtClean="0"/>
              <a:t>低，可能由以下几种情况造成：</a:t>
            </a:r>
            <a:endParaRPr lang="en-US" altLang="zh-CN" sz="1600" dirty="0" smtClean="0"/>
          </a:p>
          <a:p>
            <a:pPr marL="0" indent="0">
              <a:lnSpc>
                <a:spcPct val="150000"/>
              </a:lnSpc>
              <a:buNone/>
            </a:pPr>
            <a:r>
              <a:rPr lang="en-US" altLang="zh-CN" sz="1600" dirty="0" smtClean="0"/>
              <a:t>1</a:t>
            </a:r>
            <a:r>
              <a:rPr lang="zh-CN" altLang="en-US" sz="1600" dirty="0" smtClean="0"/>
              <a:t>）本地天气恶劣（如大雨、大雪）</a:t>
            </a:r>
            <a:endParaRPr lang="en-US" altLang="zh-CN" sz="1600" dirty="0" smtClean="0"/>
          </a:p>
          <a:p>
            <a:pPr marL="0" indent="0">
              <a:lnSpc>
                <a:spcPct val="150000"/>
              </a:lnSpc>
              <a:buNone/>
            </a:pPr>
            <a:r>
              <a:rPr lang="en-US" altLang="zh-CN" sz="1600" dirty="0" smtClean="0"/>
              <a:t>2</a:t>
            </a:r>
            <a:r>
              <a:rPr lang="zh-CN" altLang="en-US" sz="1600" dirty="0"/>
              <a:t>）天线</a:t>
            </a:r>
            <a:r>
              <a:rPr lang="zh-CN" altLang="en-US" sz="1600" dirty="0" smtClean="0"/>
              <a:t>位置有</a:t>
            </a:r>
            <a:r>
              <a:rPr lang="zh-CN" altLang="en-US" sz="1600" dirty="0"/>
              <a:t>遮挡</a:t>
            </a:r>
            <a:r>
              <a:rPr lang="zh-CN" altLang="en-US" sz="1600" dirty="0" smtClean="0"/>
              <a:t>，</a:t>
            </a:r>
            <a:r>
              <a:rPr lang="zh-CN" altLang="en-US" sz="1600" dirty="0"/>
              <a:t>天线位置的馈线</a:t>
            </a:r>
            <a:r>
              <a:rPr lang="zh-CN" altLang="en-US" sz="1600" dirty="0" smtClean="0"/>
              <a:t>处或喇叭口有</a:t>
            </a:r>
            <a:r>
              <a:rPr lang="zh-CN" altLang="en-US" sz="1600" dirty="0"/>
              <a:t>进水</a:t>
            </a:r>
            <a:r>
              <a:rPr lang="zh-CN" altLang="en-US" sz="1600" dirty="0" smtClean="0"/>
              <a:t>现象，需老师到天线位置处查看处理</a:t>
            </a:r>
            <a:endParaRPr lang="en-US" altLang="zh-CN" sz="1600" dirty="0" smtClean="0"/>
          </a:p>
          <a:p>
            <a:pPr marL="0" indent="0">
              <a:lnSpc>
                <a:spcPct val="150000"/>
              </a:lnSpc>
              <a:buNone/>
            </a:pPr>
            <a:r>
              <a:rPr lang="en-US" altLang="zh-CN" sz="1600" dirty="0" smtClean="0"/>
              <a:t>3</a:t>
            </a:r>
            <a:r>
              <a:rPr lang="zh-CN" altLang="en-US" sz="1600" dirty="0" smtClean="0"/>
              <a:t>）</a:t>
            </a:r>
            <a:r>
              <a:rPr lang="en-US" altLang="zh-CN" sz="1600" dirty="0"/>
              <a:t> IDU</a:t>
            </a:r>
            <a:r>
              <a:rPr lang="zh-CN" altLang="en-US" sz="1600" dirty="0"/>
              <a:t>后面的</a:t>
            </a:r>
            <a:r>
              <a:rPr lang="zh-CN" altLang="en-US" sz="1600" dirty="0" smtClean="0"/>
              <a:t>馈线松动。可在</a:t>
            </a:r>
            <a:r>
              <a:rPr lang="en-US" altLang="zh-CN" sz="1600" dirty="0" smtClean="0"/>
              <a:t> </a:t>
            </a:r>
            <a:r>
              <a:rPr lang="en-US" altLang="zh-CN" sz="1600" dirty="0"/>
              <a:t>IDU</a:t>
            </a:r>
            <a:r>
              <a:rPr lang="zh-CN" altLang="en-US" sz="1600" dirty="0"/>
              <a:t>断电情况下</a:t>
            </a:r>
            <a:r>
              <a:rPr lang="zh-CN" altLang="en-US" sz="1600" dirty="0" smtClean="0"/>
              <a:t>，确定</a:t>
            </a:r>
            <a:r>
              <a:rPr lang="en-US" altLang="zh-CN" sz="1600" dirty="0"/>
              <a:t>IDU</a:t>
            </a:r>
            <a:r>
              <a:rPr lang="zh-CN" altLang="en-US" sz="1600" dirty="0"/>
              <a:t>后面的馈线是否插</a:t>
            </a:r>
            <a:r>
              <a:rPr lang="zh-CN" altLang="en-US" sz="1600" dirty="0" smtClean="0"/>
              <a:t>好</a:t>
            </a:r>
            <a:endParaRPr lang="en-US" altLang="zh-CN" sz="1600" dirty="0" smtClean="0"/>
          </a:p>
          <a:p>
            <a:pPr marL="0" indent="0">
              <a:lnSpc>
                <a:spcPct val="150000"/>
              </a:lnSpc>
              <a:buNone/>
            </a:pPr>
            <a:r>
              <a:rPr lang="en-US" altLang="zh-CN" sz="1600" dirty="0" smtClean="0"/>
              <a:t>4.   </a:t>
            </a:r>
            <a:r>
              <a:rPr lang="zh-CN" altLang="en-US" sz="1600" dirty="0" smtClean="0"/>
              <a:t>如果</a:t>
            </a:r>
            <a:r>
              <a:rPr lang="zh-CN" altLang="en-US" sz="1600" dirty="0"/>
              <a:t>信号值正常，收发值异常</a:t>
            </a:r>
            <a:r>
              <a:rPr lang="zh-CN" altLang="en-US" sz="1600" dirty="0" smtClean="0"/>
              <a:t>，可查看</a:t>
            </a:r>
            <a:r>
              <a:rPr lang="en-US" altLang="zh-CN" sz="1600" dirty="0" smtClean="0"/>
              <a:t>IDU</a:t>
            </a:r>
            <a:r>
              <a:rPr lang="zh-CN" altLang="en-US" sz="1600" dirty="0"/>
              <a:t>配置，并</a:t>
            </a:r>
            <a:r>
              <a:rPr lang="zh-CN" altLang="en-US" sz="1600" dirty="0" smtClean="0"/>
              <a:t>做</a:t>
            </a:r>
            <a:r>
              <a:rPr lang="en-US" altLang="zh-CN" sz="1600" dirty="0" smtClean="0"/>
              <a:t>RD</a:t>
            </a:r>
            <a:r>
              <a:rPr lang="zh-CN" altLang="en-US" sz="1600" dirty="0" smtClean="0"/>
              <a:t>操作</a:t>
            </a:r>
            <a:endParaRPr lang="en-US" altLang="zh-CN" sz="1600" dirty="0"/>
          </a:p>
          <a:p>
            <a:pPr marL="0" indent="0">
              <a:lnSpc>
                <a:spcPct val="150000"/>
              </a:lnSpc>
              <a:buNone/>
            </a:pPr>
            <a:r>
              <a:rPr lang="en-US" altLang="zh-CN" sz="1600" dirty="0"/>
              <a:t>5</a:t>
            </a:r>
            <a:r>
              <a:rPr lang="en-US" altLang="zh-CN" sz="1600" dirty="0" smtClean="0"/>
              <a:t>.   </a:t>
            </a:r>
            <a:r>
              <a:rPr lang="zh-CN" altLang="en-US" sz="1600" dirty="0" smtClean="0"/>
              <a:t>如都</a:t>
            </a:r>
            <a:r>
              <a:rPr lang="zh-CN" altLang="en-US" sz="1600" dirty="0"/>
              <a:t>不能恢复</a:t>
            </a:r>
            <a:r>
              <a:rPr lang="zh-CN" altLang="en-US" sz="1600" dirty="0" smtClean="0"/>
              <a:t>，请拍天线</a:t>
            </a:r>
            <a:r>
              <a:rPr lang="zh-CN" altLang="en-US" sz="1600" dirty="0"/>
              <a:t>位置详细的照片，包括馈线接头处，喇叭处，天线正前方，以及天线的整体情况照片</a:t>
            </a:r>
            <a:r>
              <a:rPr lang="zh-CN" altLang="en-US" sz="1600" dirty="0" smtClean="0"/>
              <a:t>给网校工作人员，由网校技术老师处理</a:t>
            </a:r>
            <a:endParaRPr lang="en-US" altLang="zh-CN" sz="1600" dirty="0"/>
          </a:p>
          <a:p>
            <a:pPr marL="0" indent="0">
              <a:buNone/>
            </a:pPr>
            <a:endParaRPr lang="zh-CN" altLang="en-US" dirty="0"/>
          </a:p>
        </p:txBody>
      </p:sp>
    </p:spTree>
    <p:extLst>
      <p:ext uri="{BB962C8B-B14F-4D97-AF65-F5344CB8AC3E}">
        <p14:creationId xmlns:p14="http://schemas.microsoft.com/office/powerpoint/2010/main" val="97166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336430" y="0"/>
            <a:ext cx="10115549" cy="6491749"/>
          </a:xfrm>
          <a:prstGeom prst="rect">
            <a:avLst/>
          </a:prstGeom>
        </p:spPr>
      </p:pic>
      <p:sp>
        <p:nvSpPr>
          <p:cNvPr id="2" name="文本框 1">
            <a:extLst>
              <a:ext uri="{FF2B5EF4-FFF2-40B4-BE49-F238E27FC236}">
                <a16:creationId xmlns="" xmlns:a16="http://schemas.microsoft.com/office/drawing/2014/main" id="{186FE758-1D32-4901-A084-9AD855BBACE3}"/>
              </a:ext>
            </a:extLst>
          </p:cNvPr>
          <p:cNvSpPr txBox="1"/>
          <p:nvPr/>
        </p:nvSpPr>
        <p:spPr>
          <a:xfrm>
            <a:off x="3990109" y="3546764"/>
            <a:ext cx="782013" cy="369332"/>
          </a:xfrm>
          <a:prstGeom prst="rect">
            <a:avLst/>
          </a:prstGeom>
          <a:noFill/>
        </p:spPr>
        <p:txBody>
          <a:bodyPr wrap="square" rtlCol="0">
            <a:spAutoFit/>
          </a:bodyPr>
          <a:lstStyle/>
          <a:p>
            <a:r>
              <a:rPr lang="en-US" altLang="zh-CN" dirty="0"/>
              <a:t>(</a:t>
            </a:r>
            <a:r>
              <a:rPr lang="en-US" altLang="zh-CN" dirty="0">
                <a:solidFill>
                  <a:srgbClr val="FF0000"/>
                </a:solidFill>
              </a:rPr>
              <a:t>ODU</a:t>
            </a:r>
            <a:r>
              <a:rPr lang="en-US" altLang="zh-CN" dirty="0"/>
              <a:t>)</a:t>
            </a:r>
            <a:endParaRPr lang="zh-CN" altLang="en-US" dirty="0"/>
          </a:p>
        </p:txBody>
      </p:sp>
      <p:sp>
        <p:nvSpPr>
          <p:cNvPr id="3" name="文本框 2">
            <a:extLst>
              <a:ext uri="{FF2B5EF4-FFF2-40B4-BE49-F238E27FC236}">
                <a16:creationId xmlns="" xmlns:a16="http://schemas.microsoft.com/office/drawing/2014/main" id="{0D51EB14-E9C8-4A1F-91DD-BBBF50C56934}"/>
              </a:ext>
            </a:extLst>
          </p:cNvPr>
          <p:cNvSpPr txBox="1"/>
          <p:nvPr/>
        </p:nvSpPr>
        <p:spPr>
          <a:xfrm>
            <a:off x="6664036" y="3546764"/>
            <a:ext cx="673582" cy="369332"/>
          </a:xfrm>
          <a:prstGeom prst="rect">
            <a:avLst/>
          </a:prstGeom>
          <a:noFill/>
        </p:spPr>
        <p:txBody>
          <a:bodyPr wrap="none" rtlCol="0">
            <a:spAutoFit/>
          </a:bodyPr>
          <a:lstStyle/>
          <a:p>
            <a:r>
              <a:rPr lang="en-US" altLang="zh-CN" dirty="0"/>
              <a:t>(</a:t>
            </a:r>
            <a:r>
              <a:rPr lang="en-US" altLang="zh-CN" dirty="0">
                <a:solidFill>
                  <a:srgbClr val="FF0000"/>
                </a:solidFill>
              </a:rPr>
              <a:t>IDU</a:t>
            </a:r>
            <a:r>
              <a:rPr lang="en-US" altLang="zh-CN" dirty="0"/>
              <a:t>)</a:t>
            </a:r>
            <a:endParaRPr lang="zh-CN" altLang="en-US" dirty="0"/>
          </a:p>
        </p:txBody>
      </p:sp>
    </p:spTree>
    <p:extLst>
      <p:ext uri="{BB962C8B-B14F-4D97-AF65-F5344CB8AC3E}">
        <p14:creationId xmlns:p14="http://schemas.microsoft.com/office/powerpoint/2010/main" val="29049148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10515600" cy="1325563"/>
          </a:xfrm>
        </p:spPr>
        <p:txBody>
          <a:bodyPr>
            <a:normAutofit/>
          </a:bodyPr>
          <a:lstStyle/>
          <a:p>
            <a:r>
              <a:rPr lang="en-US" altLang="zh-CN" sz="2400" dirty="0" smtClean="0"/>
              <a:t>  IDU</a:t>
            </a:r>
            <a:r>
              <a:rPr lang="zh-CN" altLang="en-US" sz="2400" dirty="0"/>
              <a:t>信号值和收发值查看方法</a:t>
            </a:r>
          </a:p>
        </p:txBody>
      </p:sp>
      <p:pic>
        <p:nvPicPr>
          <p:cNvPr id="4" name="内容占位符 3"/>
          <p:cNvPicPr>
            <a:picLocks noGrp="1" noChangeAspect="1"/>
          </p:cNvPicPr>
          <p:nvPr>
            <p:ph idx="1"/>
          </p:nvPr>
        </p:nvPicPr>
        <p:blipFill>
          <a:blip r:embed="rId2"/>
          <a:stretch>
            <a:fillRect/>
          </a:stretch>
        </p:blipFill>
        <p:spPr>
          <a:xfrm>
            <a:off x="870549" y="1846754"/>
            <a:ext cx="7523116" cy="3820138"/>
          </a:xfrm>
          <a:prstGeom prst="rect">
            <a:avLst/>
          </a:prstGeom>
        </p:spPr>
      </p:pic>
      <p:sp>
        <p:nvSpPr>
          <p:cNvPr id="5" name="文本框 4"/>
          <p:cNvSpPr txBox="1"/>
          <p:nvPr/>
        </p:nvSpPr>
        <p:spPr>
          <a:xfrm>
            <a:off x="-62101" y="1186489"/>
            <a:ext cx="9654509" cy="338554"/>
          </a:xfrm>
          <a:prstGeom prst="rect">
            <a:avLst/>
          </a:prstGeom>
          <a:noFill/>
        </p:spPr>
        <p:txBody>
          <a:bodyPr wrap="square" rtlCol="0">
            <a:spAutoFit/>
          </a:bodyPr>
          <a:lstStyle/>
          <a:p>
            <a:r>
              <a:rPr lang="zh-CN" altLang="en-US" sz="1600" dirty="0" smtClean="0"/>
              <a:t>    接入卫星网的电脑浏览器输入本校的</a:t>
            </a:r>
            <a:r>
              <a:rPr lang="zh-CN" altLang="en-US" sz="1600" dirty="0"/>
              <a:t>网关地址，然后点击</a:t>
            </a:r>
            <a:r>
              <a:rPr lang="en-US" altLang="zh-CN" sz="1600" dirty="0"/>
              <a:t>System </a:t>
            </a:r>
            <a:r>
              <a:rPr lang="en-US" altLang="zh-CN" sz="1600" dirty="0" smtClean="0"/>
              <a:t>status</a:t>
            </a:r>
            <a:r>
              <a:rPr lang="zh-CN" altLang="en-US" sz="1600" dirty="0" smtClean="0"/>
              <a:t>。如下</a:t>
            </a:r>
            <a:r>
              <a:rPr lang="zh-CN" altLang="en-US" sz="1600" dirty="0"/>
              <a:t>图小站信号值为</a:t>
            </a:r>
            <a:r>
              <a:rPr lang="en-US" altLang="zh-CN" sz="1600" dirty="0" smtClean="0"/>
              <a:t>94</a:t>
            </a:r>
            <a:r>
              <a:rPr lang="zh-CN" altLang="en-US" sz="1600" dirty="0" smtClean="0"/>
              <a:t>。</a:t>
            </a:r>
            <a:endParaRPr lang="zh-CN" altLang="en-US" sz="1600" dirty="0"/>
          </a:p>
        </p:txBody>
      </p:sp>
    </p:spTree>
    <p:extLst>
      <p:ext uri="{BB962C8B-B14F-4D97-AF65-F5344CB8AC3E}">
        <p14:creationId xmlns:p14="http://schemas.microsoft.com/office/powerpoint/2010/main" val="18258921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4955" y="0"/>
            <a:ext cx="10515600" cy="1325563"/>
          </a:xfrm>
        </p:spPr>
        <p:txBody>
          <a:bodyPr>
            <a:normAutofit/>
          </a:bodyPr>
          <a:lstStyle/>
          <a:p>
            <a:r>
              <a:rPr lang="en-US" altLang="zh-CN" sz="2400" dirty="0"/>
              <a:t>IDU</a:t>
            </a:r>
            <a:r>
              <a:rPr lang="zh-CN" altLang="en-US" sz="2400" dirty="0"/>
              <a:t>做</a:t>
            </a:r>
            <a:r>
              <a:rPr lang="en-US" altLang="zh-CN" sz="2400" dirty="0"/>
              <a:t>RD</a:t>
            </a:r>
            <a:r>
              <a:rPr lang="zh-CN" altLang="en-US" sz="2400" dirty="0"/>
              <a:t>操作方法</a:t>
            </a:r>
          </a:p>
        </p:txBody>
      </p:sp>
      <p:sp>
        <p:nvSpPr>
          <p:cNvPr id="3" name="内容占位符 2"/>
          <p:cNvSpPr>
            <a:spLocks noGrp="1"/>
          </p:cNvSpPr>
          <p:nvPr>
            <p:ph idx="1"/>
          </p:nvPr>
        </p:nvSpPr>
        <p:spPr>
          <a:xfrm>
            <a:off x="104955" y="1219963"/>
            <a:ext cx="10515600" cy="4351338"/>
          </a:xfrm>
        </p:spPr>
        <p:txBody>
          <a:bodyPr>
            <a:normAutofit/>
          </a:bodyPr>
          <a:lstStyle/>
          <a:p>
            <a:pPr marL="0" indent="0">
              <a:lnSpc>
                <a:spcPct val="150000"/>
              </a:lnSpc>
              <a:buNone/>
            </a:pPr>
            <a:r>
              <a:rPr lang="en-US" altLang="zh-CN" sz="1600" dirty="0" smtClean="0"/>
              <a:t>1.   Windows</a:t>
            </a:r>
            <a:r>
              <a:rPr lang="zh-CN" altLang="en-US" sz="1600" dirty="0"/>
              <a:t>键加</a:t>
            </a:r>
            <a:r>
              <a:rPr lang="en-US" altLang="zh-CN" sz="1600" dirty="0"/>
              <a:t>R</a:t>
            </a:r>
            <a:r>
              <a:rPr lang="zh-CN" altLang="en-US" sz="1600" dirty="0"/>
              <a:t>键打开运行，输入</a:t>
            </a:r>
            <a:r>
              <a:rPr lang="en-US" altLang="zh-CN" sz="1600" dirty="0" err="1"/>
              <a:t>cmd</a:t>
            </a:r>
            <a:r>
              <a:rPr lang="zh-CN" altLang="en-US" sz="1600" dirty="0" smtClean="0"/>
              <a:t>确定</a:t>
            </a:r>
            <a:endParaRPr lang="en-US" altLang="zh-CN" sz="1600" dirty="0" smtClean="0"/>
          </a:p>
          <a:p>
            <a:pPr marL="0" indent="0">
              <a:lnSpc>
                <a:spcPct val="150000"/>
              </a:lnSpc>
              <a:buNone/>
            </a:pPr>
            <a:r>
              <a:rPr lang="en-US" altLang="zh-CN" sz="1600" dirty="0" smtClean="0"/>
              <a:t>2.   </a:t>
            </a:r>
            <a:r>
              <a:rPr lang="zh-CN" altLang="en-US" sz="1600" dirty="0" smtClean="0"/>
              <a:t>按照</a:t>
            </a:r>
            <a:r>
              <a:rPr lang="zh-CN" altLang="en-US" sz="1600" dirty="0"/>
              <a:t>格式输入</a:t>
            </a:r>
            <a:r>
              <a:rPr lang="en-US" altLang="zh-CN" sz="1600" dirty="0"/>
              <a:t>telnet 10.110.107.193 1953  (</a:t>
            </a:r>
            <a:r>
              <a:rPr lang="en-US" altLang="zh-CN" sz="1600" dirty="0" smtClean="0">
                <a:solidFill>
                  <a:srgbClr val="FF0000"/>
                </a:solidFill>
              </a:rPr>
              <a:t>10.110.107.193</a:t>
            </a:r>
            <a:r>
              <a:rPr lang="zh-CN" altLang="en-US" sz="1600" dirty="0" smtClean="0">
                <a:solidFill>
                  <a:srgbClr val="FF0000"/>
                </a:solidFill>
              </a:rPr>
              <a:t>是</a:t>
            </a:r>
            <a:r>
              <a:rPr lang="zh-CN" altLang="en-US" sz="1600" dirty="0">
                <a:solidFill>
                  <a:srgbClr val="FF0000"/>
                </a:solidFill>
              </a:rPr>
              <a:t>其他学校的网关，各学校需要</a:t>
            </a:r>
            <a:r>
              <a:rPr lang="zh-CN" altLang="en-US" sz="1600" dirty="0" smtClean="0">
                <a:solidFill>
                  <a:srgbClr val="FF0000"/>
                </a:solidFill>
              </a:rPr>
              <a:t>填本校网关</a:t>
            </a:r>
            <a:r>
              <a:rPr lang="en-US" altLang="zh-CN" sz="1600" dirty="0" smtClean="0"/>
              <a:t>)</a:t>
            </a:r>
            <a:r>
              <a:rPr lang="zh-CN" altLang="en-US" sz="1600" dirty="0" smtClean="0"/>
              <a:t>，回车</a:t>
            </a:r>
            <a:endParaRPr lang="en-US" altLang="zh-CN" sz="1600" dirty="0"/>
          </a:p>
          <a:p>
            <a:pPr marL="0" indent="0">
              <a:lnSpc>
                <a:spcPct val="150000"/>
              </a:lnSpc>
              <a:buNone/>
            </a:pPr>
            <a:r>
              <a:rPr lang="en-US" altLang="zh-CN" sz="1600" dirty="0" smtClean="0"/>
              <a:t>3.   </a:t>
            </a:r>
            <a:r>
              <a:rPr lang="zh-CN" altLang="en-US" sz="1600" dirty="0" smtClean="0"/>
              <a:t>先</a:t>
            </a:r>
            <a:r>
              <a:rPr lang="zh-CN" altLang="en-US" sz="1600" dirty="0"/>
              <a:t>输入</a:t>
            </a:r>
            <a:r>
              <a:rPr lang="en-US" altLang="zh-CN" sz="1600" dirty="0"/>
              <a:t>b</a:t>
            </a:r>
            <a:r>
              <a:rPr lang="zh-CN" altLang="en-US" sz="1600" dirty="0" smtClean="0"/>
              <a:t>查看</a:t>
            </a:r>
            <a:r>
              <a:rPr lang="zh-CN" altLang="en-US" sz="1600" dirty="0"/>
              <a:t>配置</a:t>
            </a:r>
            <a:r>
              <a:rPr lang="zh-CN" altLang="en-US" sz="1600" dirty="0" smtClean="0"/>
              <a:t>，后输入</a:t>
            </a:r>
            <a:r>
              <a:rPr lang="en-US" altLang="zh-CN" sz="1600" dirty="0" err="1"/>
              <a:t>rd</a:t>
            </a:r>
            <a:r>
              <a:rPr lang="zh-CN" altLang="en-US" sz="1600" dirty="0"/>
              <a:t>回车，等几分钟如果未恢复，重</a:t>
            </a:r>
            <a:r>
              <a:rPr lang="zh-CN" altLang="en-US" sz="1600" dirty="0" smtClean="0"/>
              <a:t>启</a:t>
            </a:r>
            <a:r>
              <a:rPr lang="en-US" altLang="zh-CN" sz="1600" dirty="0" smtClean="0"/>
              <a:t>IDU</a:t>
            </a:r>
            <a:endParaRPr lang="zh-CN" altLang="en-US" sz="1600" dirty="0"/>
          </a:p>
        </p:txBody>
      </p:sp>
      <p:pic>
        <p:nvPicPr>
          <p:cNvPr id="4" name="图片 3"/>
          <p:cNvPicPr>
            <a:picLocks noChangeAspect="1"/>
          </p:cNvPicPr>
          <p:nvPr/>
        </p:nvPicPr>
        <p:blipFill>
          <a:blip r:embed="rId2"/>
          <a:stretch>
            <a:fillRect/>
          </a:stretch>
        </p:blipFill>
        <p:spPr>
          <a:xfrm>
            <a:off x="104955" y="2657164"/>
            <a:ext cx="3009287" cy="2189316"/>
          </a:xfrm>
          <a:prstGeom prst="rect">
            <a:avLst/>
          </a:prstGeom>
        </p:spPr>
      </p:pic>
      <p:pic>
        <p:nvPicPr>
          <p:cNvPr id="5" name="图片 4"/>
          <p:cNvPicPr>
            <a:picLocks noChangeAspect="1"/>
          </p:cNvPicPr>
          <p:nvPr/>
        </p:nvPicPr>
        <p:blipFill>
          <a:blip r:embed="rId3"/>
          <a:stretch>
            <a:fillRect/>
          </a:stretch>
        </p:blipFill>
        <p:spPr>
          <a:xfrm>
            <a:off x="3152974" y="2657164"/>
            <a:ext cx="3795680" cy="2127517"/>
          </a:xfrm>
          <a:prstGeom prst="rect">
            <a:avLst/>
          </a:prstGeom>
        </p:spPr>
      </p:pic>
      <p:pic>
        <p:nvPicPr>
          <p:cNvPr id="7" name="图片 6"/>
          <p:cNvPicPr>
            <a:picLocks noChangeAspect="1"/>
          </p:cNvPicPr>
          <p:nvPr/>
        </p:nvPicPr>
        <p:blipFill>
          <a:blip r:embed="rId4"/>
          <a:stretch>
            <a:fillRect/>
          </a:stretch>
        </p:blipFill>
        <p:spPr>
          <a:xfrm>
            <a:off x="6948654" y="2627314"/>
            <a:ext cx="4195430" cy="2219166"/>
          </a:xfrm>
          <a:prstGeom prst="rect">
            <a:avLst/>
          </a:prstGeom>
        </p:spPr>
      </p:pic>
    </p:spTree>
    <p:extLst>
      <p:ext uri="{BB962C8B-B14F-4D97-AF65-F5344CB8AC3E}">
        <p14:creationId xmlns:p14="http://schemas.microsoft.com/office/powerpoint/2010/main" val="2345859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399388" y="0"/>
            <a:ext cx="9419048" cy="5914905"/>
          </a:xfrm>
          <a:prstGeom prst="rect">
            <a:avLst/>
          </a:prstGeom>
        </p:spPr>
      </p:pic>
      <p:sp>
        <p:nvSpPr>
          <p:cNvPr id="5" name="文本框 4"/>
          <p:cNvSpPr txBox="1"/>
          <p:nvPr/>
        </p:nvSpPr>
        <p:spPr>
          <a:xfrm>
            <a:off x="560716" y="6021238"/>
            <a:ext cx="8669548" cy="923330"/>
          </a:xfrm>
          <a:prstGeom prst="rect">
            <a:avLst/>
          </a:prstGeom>
          <a:noFill/>
        </p:spPr>
        <p:txBody>
          <a:bodyPr wrap="square" rtlCol="0">
            <a:spAutoFit/>
          </a:bodyPr>
          <a:lstStyle/>
          <a:p>
            <a:r>
              <a:rPr lang="zh-CN" altLang="en-US" dirty="0">
                <a:solidFill>
                  <a:srgbClr val="FF0000"/>
                </a:solidFill>
              </a:rPr>
              <a:t>注：</a:t>
            </a:r>
            <a:r>
              <a:rPr lang="en-US" altLang="zh-CN" dirty="0" smtClean="0">
                <a:solidFill>
                  <a:srgbClr val="FF0000"/>
                </a:solidFill>
              </a:rPr>
              <a:t>1.   </a:t>
            </a:r>
            <a:r>
              <a:rPr lang="zh-CN" altLang="en-US" dirty="0" smtClean="0">
                <a:solidFill>
                  <a:srgbClr val="FF0000"/>
                </a:solidFill>
              </a:rPr>
              <a:t>学校</a:t>
            </a:r>
            <a:r>
              <a:rPr lang="zh-CN" altLang="en-US" dirty="0">
                <a:solidFill>
                  <a:srgbClr val="FF0000"/>
                </a:solidFill>
              </a:rPr>
              <a:t>也可以直接只使用一体机，不使用其他任何设备</a:t>
            </a:r>
            <a:endParaRPr lang="en-US" altLang="zh-CN" dirty="0">
              <a:solidFill>
                <a:srgbClr val="FF0000"/>
              </a:solidFill>
            </a:endParaRPr>
          </a:p>
          <a:p>
            <a:r>
              <a:rPr lang="en-US" altLang="zh-CN" dirty="0">
                <a:solidFill>
                  <a:srgbClr val="FF0000"/>
                </a:solidFill>
              </a:rPr>
              <a:t>         </a:t>
            </a:r>
            <a:r>
              <a:rPr lang="en-US" altLang="zh-CN" dirty="0" smtClean="0">
                <a:solidFill>
                  <a:srgbClr val="FF0000"/>
                </a:solidFill>
              </a:rPr>
              <a:t>2.   </a:t>
            </a:r>
            <a:r>
              <a:rPr lang="zh-CN" altLang="en-US" dirty="0" smtClean="0">
                <a:solidFill>
                  <a:srgbClr val="FF0000"/>
                </a:solidFill>
              </a:rPr>
              <a:t>如果</a:t>
            </a:r>
            <a:r>
              <a:rPr lang="zh-CN" altLang="en-US" dirty="0">
                <a:solidFill>
                  <a:srgbClr val="FF0000"/>
                </a:solidFill>
              </a:rPr>
              <a:t>学校台式机支持</a:t>
            </a:r>
            <a:r>
              <a:rPr lang="en-US" altLang="zh-CN" dirty="0">
                <a:solidFill>
                  <a:srgbClr val="FF0000"/>
                </a:solidFill>
              </a:rPr>
              <a:t>HDMI</a:t>
            </a:r>
            <a:r>
              <a:rPr lang="zh-CN" altLang="en-US" dirty="0">
                <a:solidFill>
                  <a:srgbClr val="FF0000"/>
                </a:solidFill>
              </a:rPr>
              <a:t>接口，学校可以按自己情况连接显示器和一体机</a:t>
            </a:r>
            <a:endParaRPr lang="en-US" altLang="zh-CN" dirty="0">
              <a:solidFill>
                <a:srgbClr val="FF0000"/>
              </a:solidFill>
            </a:endParaRPr>
          </a:p>
          <a:p>
            <a:r>
              <a:rPr lang="en-US" altLang="zh-CN" dirty="0">
                <a:solidFill>
                  <a:srgbClr val="FF0000"/>
                </a:solidFill>
              </a:rPr>
              <a:t>         </a:t>
            </a:r>
            <a:endParaRPr lang="zh-CN" altLang="en-US" dirty="0">
              <a:solidFill>
                <a:srgbClr val="FF0000"/>
              </a:solidFill>
            </a:endParaRPr>
          </a:p>
        </p:txBody>
      </p:sp>
    </p:spTree>
    <p:extLst>
      <p:ext uri="{BB962C8B-B14F-4D97-AF65-F5344CB8AC3E}">
        <p14:creationId xmlns:p14="http://schemas.microsoft.com/office/powerpoint/2010/main" val="35512523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0012" y="-336430"/>
            <a:ext cx="10515600" cy="1325563"/>
          </a:xfrm>
        </p:spPr>
        <p:txBody>
          <a:bodyPr>
            <a:normAutofit/>
          </a:bodyPr>
          <a:lstStyle/>
          <a:p>
            <a:r>
              <a:rPr lang="zh-CN" altLang="en-US" sz="3200" dirty="0" smtClean="0"/>
              <a:t>二、系统</a:t>
            </a:r>
            <a:r>
              <a:rPr lang="zh-CN" altLang="en-US" sz="3200" dirty="0"/>
              <a:t>及软件</a:t>
            </a:r>
          </a:p>
        </p:txBody>
      </p:sp>
      <p:graphicFrame>
        <p:nvGraphicFramePr>
          <p:cNvPr id="5" name="内容占位符 4"/>
          <p:cNvGraphicFramePr>
            <a:graphicFrameLocks noGrp="1"/>
          </p:cNvGraphicFramePr>
          <p:nvPr>
            <p:ph idx="1"/>
            <p:extLst>
              <p:ext uri="{D42A27DB-BD31-4B8C-83A1-F6EECF244321}">
                <p14:modId xmlns:p14="http://schemas.microsoft.com/office/powerpoint/2010/main" val="2161104892"/>
              </p:ext>
            </p:extLst>
          </p:nvPr>
        </p:nvGraphicFramePr>
        <p:xfrm>
          <a:off x="570781" y="533113"/>
          <a:ext cx="10515600" cy="5152293"/>
        </p:xfrm>
        <a:graphic>
          <a:graphicData uri="http://schemas.openxmlformats.org/drawingml/2006/table">
            <a:tbl>
              <a:tblPr firstRow="1" bandRow="1">
                <a:tableStyleId>{5C22544A-7EE6-4342-B048-85BDC9FD1C3A}</a:tableStyleId>
              </a:tblPr>
              <a:tblGrid>
                <a:gridCol w="2628900">
                  <a:extLst>
                    <a:ext uri="{9D8B030D-6E8A-4147-A177-3AD203B41FA5}">
                      <a16:colId xmlns="" xmlns:a16="http://schemas.microsoft.com/office/drawing/2014/main" val="20000"/>
                    </a:ext>
                  </a:extLst>
                </a:gridCol>
                <a:gridCol w="2628900">
                  <a:extLst>
                    <a:ext uri="{9D8B030D-6E8A-4147-A177-3AD203B41FA5}">
                      <a16:colId xmlns="" xmlns:a16="http://schemas.microsoft.com/office/drawing/2014/main" val="20001"/>
                    </a:ext>
                  </a:extLst>
                </a:gridCol>
                <a:gridCol w="2628900">
                  <a:extLst>
                    <a:ext uri="{9D8B030D-6E8A-4147-A177-3AD203B41FA5}">
                      <a16:colId xmlns="" xmlns:a16="http://schemas.microsoft.com/office/drawing/2014/main" val="20002"/>
                    </a:ext>
                  </a:extLst>
                </a:gridCol>
                <a:gridCol w="2628900">
                  <a:extLst>
                    <a:ext uri="{9D8B030D-6E8A-4147-A177-3AD203B41FA5}">
                      <a16:colId xmlns="" xmlns:a16="http://schemas.microsoft.com/office/drawing/2014/main" val="20003"/>
                    </a:ext>
                  </a:extLst>
                </a:gridCol>
              </a:tblGrid>
              <a:tr h="243023">
                <a:tc>
                  <a:txBody>
                    <a:bodyPr/>
                    <a:lstStyle/>
                    <a:p>
                      <a:pPr algn="ctr"/>
                      <a:r>
                        <a:rPr lang="zh-CN" altLang="en-US" dirty="0" smtClean="0"/>
                        <a:t>设备</a:t>
                      </a:r>
                      <a:r>
                        <a:rPr lang="zh-CN" altLang="en-US" dirty="0"/>
                        <a:t>名称</a:t>
                      </a:r>
                    </a:p>
                  </a:txBody>
                  <a:tcPr/>
                </a:tc>
                <a:tc>
                  <a:txBody>
                    <a:bodyPr/>
                    <a:lstStyle/>
                    <a:p>
                      <a:pPr algn="ctr"/>
                      <a:r>
                        <a:rPr lang="zh-CN" altLang="en-US" dirty="0"/>
                        <a:t>软件及配置要求</a:t>
                      </a:r>
                    </a:p>
                  </a:txBody>
                  <a:tcPr/>
                </a:tc>
                <a:tc>
                  <a:txBody>
                    <a:bodyPr/>
                    <a:lstStyle/>
                    <a:p>
                      <a:pPr algn="ctr"/>
                      <a:r>
                        <a:rPr lang="zh-CN" altLang="en-US" dirty="0"/>
                        <a:t>功能</a:t>
                      </a:r>
                    </a:p>
                  </a:txBody>
                  <a:tcPr/>
                </a:tc>
                <a:tc>
                  <a:txBody>
                    <a:bodyPr/>
                    <a:lstStyle/>
                    <a:p>
                      <a:pPr algn="ctr"/>
                      <a:r>
                        <a:rPr lang="zh-CN" altLang="en-US" dirty="0"/>
                        <a:t>备注</a:t>
                      </a:r>
                    </a:p>
                  </a:txBody>
                  <a:tcPr/>
                </a:tc>
                <a:extLst>
                  <a:ext uri="{0D108BD9-81ED-4DB2-BD59-A6C34878D82A}">
                    <a16:rowId xmlns="" xmlns:a16="http://schemas.microsoft.com/office/drawing/2014/main" val="10000"/>
                  </a:ext>
                </a:extLst>
              </a:tr>
              <a:tr h="1266357">
                <a:tc rowSpan="7">
                  <a:txBody>
                    <a:bodyPr/>
                    <a:lstStyle/>
                    <a:p>
                      <a:pPr algn="ctr"/>
                      <a:endParaRPr lang="en-US" altLang="zh-CN" sz="1600" dirty="0"/>
                    </a:p>
                    <a:p>
                      <a:pPr algn="ctr"/>
                      <a:endParaRPr lang="en-US" altLang="zh-CN" sz="1600" dirty="0"/>
                    </a:p>
                    <a:p>
                      <a:pPr algn="ctr"/>
                      <a:endParaRPr lang="en-US" altLang="zh-CN" sz="1600" dirty="0"/>
                    </a:p>
                    <a:p>
                      <a:pPr algn="ctr"/>
                      <a:endParaRPr lang="en-US" altLang="zh-CN" sz="1600" dirty="0"/>
                    </a:p>
                    <a:p>
                      <a:pPr algn="ctr"/>
                      <a:endParaRPr lang="en-US" altLang="zh-CN" sz="1600" dirty="0"/>
                    </a:p>
                    <a:p>
                      <a:pPr algn="ctr"/>
                      <a:endParaRPr lang="en-US" altLang="zh-CN" sz="1600" dirty="0"/>
                    </a:p>
                    <a:p>
                      <a:pPr algn="ctr"/>
                      <a:endParaRPr lang="en-US" altLang="zh-CN" sz="1600" dirty="0" smtClean="0"/>
                    </a:p>
                    <a:p>
                      <a:pPr algn="ctr"/>
                      <a:endParaRPr lang="en-US" altLang="zh-CN" sz="1600" dirty="0" smtClean="0"/>
                    </a:p>
                    <a:p>
                      <a:pPr algn="ctr"/>
                      <a:r>
                        <a:rPr lang="zh-CN" altLang="en-US" sz="1600" dirty="0" smtClean="0"/>
                        <a:t>直播上课计算机</a:t>
                      </a:r>
                      <a:endParaRPr lang="zh-CN" altLang="en-US" sz="1600" dirty="0"/>
                    </a:p>
                  </a:txBody>
                  <a:tcPr/>
                </a:tc>
                <a:tc>
                  <a:txBody>
                    <a:bodyPr/>
                    <a:lstStyle/>
                    <a:p>
                      <a:r>
                        <a:rPr lang="zh-CN" altLang="en-US" sz="1600" dirty="0"/>
                        <a:t>操作系统</a:t>
                      </a:r>
                      <a:r>
                        <a:rPr lang="en-US" altLang="zh-CN" sz="1600" dirty="0"/>
                        <a:t>:win7/win8/win10</a:t>
                      </a:r>
                      <a:endParaRPr lang="zh-CN" altLang="en-US" sz="1600" dirty="0"/>
                    </a:p>
                  </a:txBody>
                  <a:tcPr/>
                </a:tc>
                <a:tc>
                  <a:txBody>
                    <a:bodyPr/>
                    <a:lstStyle/>
                    <a:p>
                      <a:endParaRPr lang="zh-CN"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dirty="0"/>
                        <a:t>目前高中的直播软件还未升级</a:t>
                      </a:r>
                      <a:r>
                        <a:rPr lang="zh-CN" altLang="en-US" sz="1600" dirty="0" smtClean="0"/>
                        <a:t>，使用的是基于</a:t>
                      </a:r>
                      <a:r>
                        <a:rPr lang="en-US" altLang="zh-CN" sz="1600" dirty="0"/>
                        <a:t>win7</a:t>
                      </a:r>
                      <a:r>
                        <a:rPr lang="zh-CN" altLang="en-US" sz="1600" dirty="0"/>
                        <a:t>系统开发的软件</a:t>
                      </a:r>
                      <a:r>
                        <a:rPr lang="zh-CN" altLang="en-US" sz="1600" dirty="0" smtClean="0"/>
                        <a:t>，直播电脑建议</a:t>
                      </a:r>
                      <a:r>
                        <a:rPr lang="zh-CN" altLang="en-US" sz="1600" dirty="0"/>
                        <a:t>使用</a:t>
                      </a:r>
                      <a:r>
                        <a:rPr lang="en-US" altLang="zh-CN" sz="1600" dirty="0"/>
                        <a:t>win7sp1(</a:t>
                      </a:r>
                      <a:r>
                        <a:rPr lang="zh-CN" altLang="en-US" sz="1600" dirty="0" smtClean="0"/>
                        <a:t>系统需打</a:t>
                      </a:r>
                      <a:r>
                        <a:rPr lang="zh-CN" altLang="en-US" sz="1600" dirty="0"/>
                        <a:t>安全补丁</a:t>
                      </a:r>
                      <a:r>
                        <a:rPr lang="en-US" altLang="zh-CN" sz="1600" b="1" i="0" kern="1200" dirty="0">
                          <a:solidFill>
                            <a:schemeClr val="dk1"/>
                          </a:solidFill>
                          <a:effectLst/>
                          <a:latin typeface="+mn-lt"/>
                          <a:ea typeface="+mn-ea"/>
                          <a:cs typeface="+mn-cs"/>
                        </a:rPr>
                        <a:t>kb4012212</a:t>
                      </a:r>
                      <a:r>
                        <a:rPr lang="en-US" altLang="zh-CN" sz="1600" dirty="0"/>
                        <a:t>)</a:t>
                      </a:r>
                      <a:endParaRPr lang="zh-CN" altLang="en-US" sz="1600" dirty="0"/>
                    </a:p>
                  </a:txBody>
                  <a:tcPr/>
                </a:tc>
                <a:extLst>
                  <a:ext uri="{0D108BD9-81ED-4DB2-BD59-A6C34878D82A}">
                    <a16:rowId xmlns="" xmlns:a16="http://schemas.microsoft.com/office/drawing/2014/main" val="10001"/>
                  </a:ext>
                </a:extLst>
              </a:tr>
              <a:tr h="1052997">
                <a:tc vMerge="1">
                  <a:txBody>
                    <a:bodyPr/>
                    <a:lstStyle/>
                    <a:p>
                      <a:endParaRPr lang="zh-CN" altLang="en-US" dirty="0"/>
                    </a:p>
                  </a:txBody>
                  <a:tcPr/>
                </a:tc>
                <a:tc>
                  <a:txBody>
                    <a:bodyPr/>
                    <a:lstStyle/>
                    <a:p>
                      <a:r>
                        <a:rPr lang="zh-CN" altLang="en-US" sz="1600" dirty="0"/>
                        <a:t>直播软件：东方闻道多媒体直播教学平台 </a:t>
                      </a:r>
                      <a:r>
                        <a:rPr lang="en-US" altLang="zh-CN" sz="1600" dirty="0" smtClean="0"/>
                        <a:t>V4.1.1.4211</a:t>
                      </a:r>
                      <a:endParaRPr lang="zh-CN" altLang="en-US" sz="1600" dirty="0"/>
                    </a:p>
                  </a:txBody>
                  <a:tcPr/>
                </a:tc>
                <a:tc>
                  <a:txBody>
                    <a:bodyPr/>
                    <a:lstStyle/>
                    <a:p>
                      <a:r>
                        <a:rPr lang="zh-CN" altLang="en-US" sz="1600" dirty="0"/>
                        <a:t>与前端进行实时通讯，接收并播放前端音频、视频、屏幕，并与前端开展音、视频交互。</a:t>
                      </a:r>
                    </a:p>
                  </a:txBody>
                  <a:tcPr/>
                </a:tc>
                <a:tc>
                  <a:txBody>
                    <a:bodyPr/>
                    <a:lstStyle/>
                    <a:p>
                      <a:endParaRPr lang="zh-CN" altLang="en-US" dirty="0"/>
                    </a:p>
                  </a:txBody>
                  <a:tcPr/>
                </a:tc>
                <a:extLst>
                  <a:ext uri="{0D108BD9-81ED-4DB2-BD59-A6C34878D82A}">
                    <a16:rowId xmlns="" xmlns:a16="http://schemas.microsoft.com/office/drawing/2014/main" val="10002"/>
                  </a:ext>
                </a:extLst>
              </a:tr>
              <a:tr h="624275">
                <a:tc vMerge="1">
                  <a:txBody>
                    <a:bodyPr/>
                    <a:lstStyle/>
                    <a:p>
                      <a:endParaRPr lang="zh-CN" altLang="en-US" dirty="0"/>
                    </a:p>
                  </a:txBody>
                  <a:tcPr/>
                </a:tc>
                <a:tc>
                  <a:txBody>
                    <a:bodyPr/>
                    <a:lstStyle/>
                    <a:p>
                      <a:r>
                        <a:rPr lang="zh-CN" altLang="en-US" sz="1600" dirty="0"/>
                        <a:t>课件播放器</a:t>
                      </a:r>
                      <a:r>
                        <a:rPr lang="zh-CN" altLang="en-US" sz="1600" dirty="0" smtClean="0"/>
                        <a:t>：</a:t>
                      </a:r>
                      <a:r>
                        <a:rPr lang="zh-CN" altLang="en-US" sz="1600" b="0" i="0" kern="1200" dirty="0" smtClean="0">
                          <a:solidFill>
                            <a:schemeClr val="dk1"/>
                          </a:solidFill>
                          <a:effectLst/>
                          <a:latin typeface="+mn-lt"/>
                          <a:ea typeface="+mn-ea"/>
                          <a:cs typeface="+mn-cs"/>
                        </a:rPr>
                        <a:t>闻道课件播放器</a:t>
                      </a:r>
                      <a:r>
                        <a:rPr lang="en-US" altLang="zh-CN" sz="1600" b="0" i="0" kern="1200" dirty="0" smtClean="0">
                          <a:solidFill>
                            <a:schemeClr val="dk1"/>
                          </a:solidFill>
                          <a:effectLst/>
                          <a:latin typeface="+mn-lt"/>
                          <a:ea typeface="+mn-ea"/>
                          <a:cs typeface="+mn-cs"/>
                        </a:rPr>
                        <a:t>1.0.2.9129</a:t>
                      </a:r>
                      <a:endParaRPr lang="zh-CN" altLang="en-US" sz="1600" b="0" i="0" kern="1200" dirty="0">
                        <a:solidFill>
                          <a:schemeClr val="dk1"/>
                        </a:solidFill>
                        <a:effectLst/>
                        <a:latin typeface="+mn-lt"/>
                        <a:ea typeface="+mn-ea"/>
                        <a:cs typeface="+mn-cs"/>
                      </a:endParaRPr>
                    </a:p>
                  </a:txBody>
                  <a:tcPr/>
                </a:tc>
                <a:tc>
                  <a:txBody>
                    <a:bodyPr/>
                    <a:lstStyle/>
                    <a:p>
                      <a:r>
                        <a:rPr lang="zh-CN" altLang="en-US" sz="1600" dirty="0"/>
                        <a:t>播放网校录制的</a:t>
                      </a:r>
                      <a:r>
                        <a:rPr lang="en-US" altLang="zh-CN" sz="1600" dirty="0" err="1"/>
                        <a:t>crf</a:t>
                      </a:r>
                      <a:r>
                        <a:rPr lang="en-US" altLang="zh-CN" sz="1600" dirty="0"/>
                        <a:t> </a:t>
                      </a:r>
                      <a:r>
                        <a:rPr lang="zh-CN" altLang="en-US" sz="1600" dirty="0"/>
                        <a:t>格式的课件。</a:t>
                      </a:r>
                    </a:p>
                  </a:txBody>
                  <a:tcPr/>
                </a:tc>
                <a:tc>
                  <a:txBody>
                    <a:bodyPr/>
                    <a:lstStyle/>
                    <a:p>
                      <a:endParaRPr lang="zh-CN" altLang="en-US" dirty="0"/>
                    </a:p>
                  </a:txBody>
                  <a:tcPr/>
                </a:tc>
                <a:extLst>
                  <a:ext uri="{0D108BD9-81ED-4DB2-BD59-A6C34878D82A}">
                    <a16:rowId xmlns="" xmlns:a16="http://schemas.microsoft.com/office/drawing/2014/main" val="10003"/>
                  </a:ext>
                </a:extLst>
              </a:tr>
              <a:tr h="356728">
                <a:tc vMerge="1">
                  <a:txBody>
                    <a:bodyPr/>
                    <a:lstStyle/>
                    <a:p>
                      <a:endParaRPr lang="zh-CN" altLang="en-US" dirty="0"/>
                    </a:p>
                  </a:txBody>
                  <a:tcPr/>
                </a:tc>
                <a:tc>
                  <a:txBody>
                    <a:bodyPr/>
                    <a:lstStyle/>
                    <a:p>
                      <a:r>
                        <a:rPr lang="zh-CN" altLang="en-US" sz="1600" dirty="0"/>
                        <a:t>办公软件：</a:t>
                      </a:r>
                      <a:r>
                        <a:rPr lang="en-US" altLang="zh-CN" sz="1600" dirty="0"/>
                        <a:t>office </a:t>
                      </a:r>
                      <a:r>
                        <a:rPr lang="en-US" altLang="zh-CN" sz="1600" dirty="0" smtClean="0"/>
                        <a:t>2010</a:t>
                      </a:r>
                      <a:r>
                        <a:rPr lang="zh-CN" altLang="en-US" sz="1600" dirty="0" smtClean="0"/>
                        <a:t>以上</a:t>
                      </a:r>
                      <a:endParaRPr lang="zh-CN"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600" dirty="0"/>
                        <a:t>查阅及编辑电子试卷、作业、资料和 </a:t>
                      </a:r>
                      <a:r>
                        <a:rPr lang="en-US" altLang="zh-CN" sz="1600" dirty="0"/>
                        <a:t>PPT </a:t>
                      </a:r>
                      <a:r>
                        <a:rPr lang="zh-CN" altLang="en-US" sz="1600" dirty="0"/>
                        <a:t>教案的查阅</a:t>
                      </a:r>
                    </a:p>
                  </a:txBody>
                  <a:tcPr/>
                </a:tc>
                <a:tc>
                  <a:txBody>
                    <a:bodyPr/>
                    <a:lstStyle/>
                    <a:p>
                      <a:endParaRPr lang="zh-CN" altLang="en-US" dirty="0"/>
                    </a:p>
                  </a:txBody>
                  <a:tcPr/>
                </a:tc>
                <a:extLst>
                  <a:ext uri="{0D108BD9-81ED-4DB2-BD59-A6C34878D82A}">
                    <a16:rowId xmlns="" xmlns:a16="http://schemas.microsoft.com/office/drawing/2014/main" val="10004"/>
                  </a:ext>
                </a:extLst>
              </a:tr>
              <a:tr h="474178">
                <a:tc vMerge="1">
                  <a:txBody>
                    <a:bodyPr/>
                    <a:lstStyle/>
                    <a:p>
                      <a:endParaRPr lang="zh-CN" altLang="en-US" dirty="0"/>
                    </a:p>
                  </a:txBody>
                  <a:tcPr/>
                </a:tc>
                <a:tc>
                  <a:txBody>
                    <a:bodyPr/>
                    <a:lstStyle/>
                    <a:p>
                      <a:r>
                        <a:rPr lang="en-US" altLang="zh-CN" sz="1600" dirty="0"/>
                        <a:t>PDF</a:t>
                      </a:r>
                      <a:r>
                        <a:rPr lang="zh-CN" altLang="en-US" sz="1600" dirty="0"/>
                        <a:t>阅读器：</a:t>
                      </a:r>
                      <a:r>
                        <a:rPr lang="en-US" altLang="zh-CN" sz="1600" dirty="0"/>
                        <a:t>Adobe Reader</a:t>
                      </a:r>
                      <a:endParaRPr lang="zh-CN" altLang="en-US" sz="1600" dirty="0"/>
                    </a:p>
                  </a:txBody>
                  <a:tcPr/>
                </a:tc>
                <a:tc>
                  <a:txBody>
                    <a:bodyPr/>
                    <a:lstStyle/>
                    <a:p>
                      <a:r>
                        <a:rPr lang="zh-CN" altLang="en-US" sz="1600" dirty="0"/>
                        <a:t>浏览 </a:t>
                      </a:r>
                      <a:r>
                        <a:rPr lang="en-US" altLang="zh-CN" sz="1600" dirty="0"/>
                        <a:t>PDF </a:t>
                      </a:r>
                      <a:r>
                        <a:rPr lang="zh-CN" altLang="en-US" sz="1600" dirty="0"/>
                        <a:t>格式文档 </a:t>
                      </a:r>
                    </a:p>
                  </a:txBody>
                  <a:tcPr/>
                </a:tc>
                <a:tc>
                  <a:txBody>
                    <a:bodyPr/>
                    <a:lstStyle/>
                    <a:p>
                      <a:endParaRPr lang="zh-CN" altLang="en-US"/>
                    </a:p>
                  </a:txBody>
                  <a:tcPr/>
                </a:tc>
                <a:extLst>
                  <a:ext uri="{0D108BD9-81ED-4DB2-BD59-A6C34878D82A}">
                    <a16:rowId xmlns="" xmlns:a16="http://schemas.microsoft.com/office/drawing/2014/main" val="10005"/>
                  </a:ext>
                </a:extLst>
              </a:tr>
              <a:tr h="356728">
                <a:tc vMerge="1">
                  <a:txBody>
                    <a:bodyPr/>
                    <a:lstStyle/>
                    <a:p>
                      <a:endParaRPr lang="zh-CN" altLang="en-US" dirty="0"/>
                    </a:p>
                  </a:txBody>
                  <a:tcPr/>
                </a:tc>
                <a:tc>
                  <a:txBody>
                    <a:bodyPr/>
                    <a:lstStyle/>
                    <a:p>
                      <a:endParaRPr lang="zh-CN" altLang="en-US"/>
                    </a:p>
                  </a:txBody>
                  <a:tcPr/>
                </a:tc>
                <a:tc>
                  <a:txBody>
                    <a:bodyPr/>
                    <a:lstStyle/>
                    <a:p>
                      <a:endParaRPr lang="zh-CN" altLang="en-US"/>
                    </a:p>
                  </a:txBody>
                  <a:tcPr/>
                </a:tc>
                <a:tc>
                  <a:txBody>
                    <a:bodyPr/>
                    <a:lstStyle/>
                    <a:p>
                      <a:endParaRPr lang="zh-CN" altLang="en-US"/>
                    </a:p>
                  </a:txBody>
                  <a:tcPr/>
                </a:tc>
                <a:extLst>
                  <a:ext uri="{0D108BD9-81ED-4DB2-BD59-A6C34878D82A}">
                    <a16:rowId xmlns="" xmlns:a16="http://schemas.microsoft.com/office/drawing/2014/main" val="10006"/>
                  </a:ext>
                </a:extLst>
              </a:tr>
              <a:tr h="356728">
                <a:tc vMerge="1">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6200125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内容占位符 4"/>
          <p:cNvGraphicFramePr>
            <a:graphicFrameLocks/>
          </p:cNvGraphicFramePr>
          <p:nvPr>
            <p:extLst>
              <p:ext uri="{D42A27DB-BD31-4B8C-83A1-F6EECF244321}">
                <p14:modId xmlns:p14="http://schemas.microsoft.com/office/powerpoint/2010/main" val="4023043934"/>
              </p:ext>
            </p:extLst>
          </p:nvPr>
        </p:nvGraphicFramePr>
        <p:xfrm>
          <a:off x="609322" y="338521"/>
          <a:ext cx="10669992" cy="5415896"/>
        </p:xfrm>
        <a:graphic>
          <a:graphicData uri="http://schemas.openxmlformats.org/drawingml/2006/table">
            <a:tbl>
              <a:tblPr firstRow="1" bandRow="1">
                <a:tableStyleId>{5C22544A-7EE6-4342-B048-85BDC9FD1C3A}</a:tableStyleId>
              </a:tblPr>
              <a:tblGrid>
                <a:gridCol w="2667498">
                  <a:extLst>
                    <a:ext uri="{9D8B030D-6E8A-4147-A177-3AD203B41FA5}">
                      <a16:colId xmlns="" xmlns:a16="http://schemas.microsoft.com/office/drawing/2014/main" val="20000"/>
                    </a:ext>
                  </a:extLst>
                </a:gridCol>
                <a:gridCol w="2667498">
                  <a:extLst>
                    <a:ext uri="{9D8B030D-6E8A-4147-A177-3AD203B41FA5}">
                      <a16:colId xmlns="" xmlns:a16="http://schemas.microsoft.com/office/drawing/2014/main" val="20001"/>
                    </a:ext>
                  </a:extLst>
                </a:gridCol>
                <a:gridCol w="2667498">
                  <a:extLst>
                    <a:ext uri="{9D8B030D-6E8A-4147-A177-3AD203B41FA5}">
                      <a16:colId xmlns="" xmlns:a16="http://schemas.microsoft.com/office/drawing/2014/main" val="20002"/>
                    </a:ext>
                  </a:extLst>
                </a:gridCol>
                <a:gridCol w="2667498">
                  <a:extLst>
                    <a:ext uri="{9D8B030D-6E8A-4147-A177-3AD203B41FA5}">
                      <a16:colId xmlns="" xmlns:a16="http://schemas.microsoft.com/office/drawing/2014/main" val="20003"/>
                    </a:ext>
                  </a:extLst>
                </a:gridCol>
              </a:tblGrid>
              <a:tr h="243023">
                <a:tc>
                  <a:txBody>
                    <a:bodyPr/>
                    <a:lstStyle/>
                    <a:p>
                      <a:pPr algn="ctr"/>
                      <a:r>
                        <a:rPr lang="zh-CN" altLang="en-US" dirty="0"/>
                        <a:t>设备名称</a:t>
                      </a:r>
                    </a:p>
                  </a:txBody>
                  <a:tcPr/>
                </a:tc>
                <a:tc>
                  <a:txBody>
                    <a:bodyPr/>
                    <a:lstStyle/>
                    <a:p>
                      <a:pPr algn="ctr"/>
                      <a:r>
                        <a:rPr lang="zh-CN" altLang="en-US" dirty="0"/>
                        <a:t>软件及配置要求</a:t>
                      </a:r>
                    </a:p>
                  </a:txBody>
                  <a:tcPr/>
                </a:tc>
                <a:tc>
                  <a:txBody>
                    <a:bodyPr/>
                    <a:lstStyle/>
                    <a:p>
                      <a:pPr algn="ctr"/>
                      <a:r>
                        <a:rPr lang="zh-CN" altLang="en-US" dirty="0"/>
                        <a:t>功能</a:t>
                      </a:r>
                    </a:p>
                  </a:txBody>
                  <a:tcPr/>
                </a:tc>
                <a:tc>
                  <a:txBody>
                    <a:bodyPr/>
                    <a:lstStyle/>
                    <a:p>
                      <a:pPr algn="ctr"/>
                      <a:r>
                        <a:rPr lang="zh-CN" altLang="en-US" dirty="0"/>
                        <a:t>备注</a:t>
                      </a:r>
                    </a:p>
                  </a:txBody>
                  <a:tcPr/>
                </a:tc>
                <a:extLst>
                  <a:ext uri="{0D108BD9-81ED-4DB2-BD59-A6C34878D82A}">
                    <a16:rowId xmlns="" xmlns:a16="http://schemas.microsoft.com/office/drawing/2014/main" val="10000"/>
                  </a:ext>
                </a:extLst>
              </a:tr>
              <a:tr h="1581719">
                <a:tc rowSpan="7">
                  <a:txBody>
                    <a:bodyPr/>
                    <a:lstStyle/>
                    <a:p>
                      <a:pPr algn="ctr"/>
                      <a:endParaRPr lang="en-US" altLang="zh-CN" sz="1600" dirty="0"/>
                    </a:p>
                    <a:p>
                      <a:pPr algn="ctr"/>
                      <a:endParaRPr lang="en-US" altLang="zh-CN" sz="1600" dirty="0"/>
                    </a:p>
                    <a:p>
                      <a:pPr algn="ctr"/>
                      <a:endParaRPr lang="en-US" altLang="zh-CN" sz="1600" dirty="0"/>
                    </a:p>
                    <a:p>
                      <a:pPr algn="ctr"/>
                      <a:endParaRPr lang="en-US" altLang="zh-CN" sz="1600" dirty="0"/>
                    </a:p>
                    <a:p>
                      <a:pPr algn="ctr"/>
                      <a:endParaRPr lang="en-US" altLang="zh-CN" sz="1600" dirty="0"/>
                    </a:p>
                    <a:p>
                      <a:pPr algn="ctr"/>
                      <a:endParaRPr lang="en-US" altLang="zh-CN" sz="1600" dirty="0"/>
                    </a:p>
                    <a:p>
                      <a:pPr algn="ctr"/>
                      <a:endParaRPr lang="en-US" altLang="zh-CN" sz="1600" dirty="0" smtClean="0"/>
                    </a:p>
                    <a:p>
                      <a:pPr algn="ctr"/>
                      <a:endParaRPr lang="en-US" altLang="zh-CN" sz="1600" dirty="0" smtClean="0"/>
                    </a:p>
                    <a:p>
                      <a:pPr algn="ctr"/>
                      <a:endParaRPr lang="en-US" altLang="zh-CN" sz="1600" dirty="0" smtClean="0"/>
                    </a:p>
                    <a:p>
                      <a:pPr algn="ctr"/>
                      <a:r>
                        <a:rPr lang="zh-CN" altLang="en-US" sz="1600" dirty="0" smtClean="0"/>
                        <a:t>直播备课</a:t>
                      </a:r>
                      <a:r>
                        <a:rPr lang="zh-CN" altLang="en-US" sz="1600" dirty="0"/>
                        <a:t>计算机</a:t>
                      </a:r>
                    </a:p>
                  </a:txBody>
                  <a:tcPr/>
                </a:tc>
                <a:tc>
                  <a:txBody>
                    <a:bodyPr/>
                    <a:lstStyle/>
                    <a:p>
                      <a:r>
                        <a:rPr lang="zh-CN" altLang="en-US" sz="1600" dirty="0"/>
                        <a:t>操作系统</a:t>
                      </a:r>
                      <a:r>
                        <a:rPr lang="en-US" altLang="zh-CN" sz="1600" dirty="0"/>
                        <a:t>:win7/win8/win10</a:t>
                      </a:r>
                      <a:endParaRPr lang="zh-CN" altLang="en-US" sz="1600" dirty="0"/>
                    </a:p>
                  </a:txBody>
                  <a:tcPr/>
                </a:tc>
                <a:tc>
                  <a:txBody>
                    <a:bodyPr/>
                    <a:lstStyle/>
                    <a:p>
                      <a:endParaRPr lang="zh-CN" alt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600" dirty="0" smtClean="0"/>
                        <a:t>目前高中的直播软件还未升级，使用的是基于</a:t>
                      </a:r>
                      <a:r>
                        <a:rPr lang="en-US" altLang="zh-CN" sz="1600" dirty="0" smtClean="0"/>
                        <a:t>win7</a:t>
                      </a:r>
                      <a:r>
                        <a:rPr lang="zh-CN" altLang="en-US" sz="1600" dirty="0" smtClean="0"/>
                        <a:t>系统开发的软件，直播电脑建议使用</a:t>
                      </a:r>
                      <a:r>
                        <a:rPr lang="en-US" altLang="zh-CN" sz="1600" dirty="0" smtClean="0"/>
                        <a:t>win7sp1(</a:t>
                      </a:r>
                      <a:r>
                        <a:rPr lang="zh-CN" altLang="en-US" sz="1600" dirty="0" smtClean="0"/>
                        <a:t>系统需打安全补丁</a:t>
                      </a:r>
                      <a:r>
                        <a:rPr lang="en-US" altLang="zh-CN" sz="1600" b="1" i="0" kern="1200" dirty="0" smtClean="0">
                          <a:solidFill>
                            <a:schemeClr val="dk1"/>
                          </a:solidFill>
                          <a:effectLst/>
                          <a:latin typeface="+mn-lt"/>
                          <a:ea typeface="+mn-ea"/>
                          <a:cs typeface="+mn-cs"/>
                        </a:rPr>
                        <a:t>kb4012212</a:t>
                      </a:r>
                      <a:r>
                        <a:rPr lang="en-US" altLang="zh-CN" sz="1600" dirty="0" smtClean="0"/>
                        <a:t>)</a:t>
                      </a:r>
                      <a:endParaRPr lang="zh-CN" altLang="en-US" sz="1600" dirty="0" smtClean="0"/>
                    </a:p>
                    <a:p>
                      <a:endParaRPr lang="zh-CN" altLang="en-US" sz="1600" dirty="0"/>
                    </a:p>
                  </a:txBody>
                  <a:tcPr/>
                </a:tc>
                <a:extLst>
                  <a:ext uri="{0D108BD9-81ED-4DB2-BD59-A6C34878D82A}">
                    <a16:rowId xmlns="" xmlns:a16="http://schemas.microsoft.com/office/drawing/2014/main" val="10001"/>
                  </a:ext>
                </a:extLst>
              </a:tr>
              <a:tr h="1012376">
                <a:tc vMerge="1">
                  <a:txBody>
                    <a:bodyPr/>
                    <a:lstStyle/>
                    <a:p>
                      <a:endParaRPr lang="zh-CN" altLang="en-US" dirty="0"/>
                    </a:p>
                  </a:txBody>
                  <a:tcPr/>
                </a:tc>
                <a:tc>
                  <a:txBody>
                    <a:bodyPr/>
                    <a:lstStyle/>
                    <a:p>
                      <a:r>
                        <a:rPr lang="zh-CN" altLang="en-US" sz="1600" dirty="0"/>
                        <a:t>直播软件：东方闻道多媒体直播教学</a:t>
                      </a:r>
                      <a:r>
                        <a:rPr lang="zh-CN" altLang="en-US" sz="1600" dirty="0" smtClean="0"/>
                        <a:t>平台</a:t>
                      </a:r>
                      <a:r>
                        <a:rPr lang="en-US" altLang="zh-CN" sz="1600" dirty="0" smtClean="0"/>
                        <a:t>V4.1.1.4211</a:t>
                      </a:r>
                      <a:endParaRPr lang="zh-CN" altLang="en-US" sz="1600" dirty="0"/>
                    </a:p>
                  </a:txBody>
                  <a:tcPr/>
                </a:tc>
                <a:tc>
                  <a:txBody>
                    <a:bodyPr/>
                    <a:lstStyle/>
                    <a:p>
                      <a:r>
                        <a:rPr lang="zh-CN" altLang="en-US" sz="1600" dirty="0"/>
                        <a:t>与前端进行实时通讯，接收并播放前端音频、视频、屏幕，并与前端开展音、视频交互。</a:t>
                      </a:r>
                    </a:p>
                  </a:txBody>
                  <a:tcPr/>
                </a:tc>
                <a:tc>
                  <a:txBody>
                    <a:bodyPr/>
                    <a:lstStyle/>
                    <a:p>
                      <a:endParaRPr lang="zh-CN" altLang="en-US" sz="1600"/>
                    </a:p>
                  </a:txBody>
                  <a:tcPr/>
                </a:tc>
                <a:extLst>
                  <a:ext uri="{0D108BD9-81ED-4DB2-BD59-A6C34878D82A}">
                    <a16:rowId xmlns="" xmlns:a16="http://schemas.microsoft.com/office/drawing/2014/main" val="10002"/>
                  </a:ext>
                </a:extLst>
              </a:tr>
              <a:tr h="624275">
                <a:tc vMerge="1">
                  <a:txBody>
                    <a:bodyPr/>
                    <a:lstStyle/>
                    <a:p>
                      <a:endParaRPr lang="zh-CN" altLang="en-US" dirty="0"/>
                    </a:p>
                  </a:txBody>
                  <a:tcPr/>
                </a:tc>
                <a:tc>
                  <a:txBody>
                    <a:bodyPr/>
                    <a:lstStyle/>
                    <a:p>
                      <a:r>
                        <a:rPr lang="zh-CN" altLang="en-US" sz="1600" dirty="0"/>
                        <a:t>课件播放器</a:t>
                      </a:r>
                      <a:r>
                        <a:rPr lang="zh-CN" altLang="en-US" sz="1600" dirty="0" smtClean="0"/>
                        <a:t>：</a:t>
                      </a:r>
                      <a:r>
                        <a:rPr lang="zh-CN" altLang="en-US" sz="1600" b="0" i="0" kern="1200" dirty="0" smtClean="0">
                          <a:solidFill>
                            <a:schemeClr val="dk1"/>
                          </a:solidFill>
                          <a:effectLst/>
                          <a:latin typeface="+mn-lt"/>
                          <a:ea typeface="+mn-ea"/>
                          <a:cs typeface="+mn-cs"/>
                        </a:rPr>
                        <a:t>闻道课件播放器</a:t>
                      </a:r>
                      <a:r>
                        <a:rPr lang="en-US" altLang="zh-CN" sz="1600" baseline="0" dirty="0" smtClean="0"/>
                        <a:t>1.0.2.9129</a:t>
                      </a:r>
                      <a:endParaRPr lang="zh-CN"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600" dirty="0"/>
                        <a:t>播放网校录制的</a:t>
                      </a:r>
                      <a:r>
                        <a:rPr lang="en-US" altLang="zh-CN" sz="1600" dirty="0" err="1"/>
                        <a:t>crf</a:t>
                      </a:r>
                      <a:r>
                        <a:rPr lang="en-US" altLang="zh-CN" sz="1600" dirty="0"/>
                        <a:t> </a:t>
                      </a:r>
                      <a:r>
                        <a:rPr lang="zh-CN" altLang="en-US" sz="1600" dirty="0"/>
                        <a:t>格式的课件。</a:t>
                      </a:r>
                    </a:p>
                  </a:txBody>
                  <a:tcPr/>
                </a:tc>
                <a:tc>
                  <a:txBody>
                    <a:bodyPr/>
                    <a:lstStyle/>
                    <a:p>
                      <a:endParaRPr lang="zh-CN" altLang="en-US" sz="1600"/>
                    </a:p>
                  </a:txBody>
                  <a:tcPr/>
                </a:tc>
                <a:extLst>
                  <a:ext uri="{0D108BD9-81ED-4DB2-BD59-A6C34878D82A}">
                    <a16:rowId xmlns="" xmlns:a16="http://schemas.microsoft.com/office/drawing/2014/main" val="10003"/>
                  </a:ext>
                </a:extLst>
              </a:tr>
              <a:tr h="356728">
                <a:tc vMerge="1">
                  <a:txBody>
                    <a:bodyPr/>
                    <a:lstStyle/>
                    <a:p>
                      <a:endParaRPr lang="zh-CN" altLang="en-US" dirty="0"/>
                    </a:p>
                  </a:txBody>
                  <a:tcPr/>
                </a:tc>
                <a:tc>
                  <a:txBody>
                    <a:bodyPr/>
                    <a:lstStyle/>
                    <a:p>
                      <a:r>
                        <a:rPr lang="zh-CN" altLang="en-US" sz="1600" dirty="0"/>
                        <a:t>办公软件：</a:t>
                      </a:r>
                      <a:r>
                        <a:rPr lang="en-US" altLang="zh-CN" sz="1600" dirty="0"/>
                        <a:t>office </a:t>
                      </a:r>
                      <a:r>
                        <a:rPr lang="en-US" altLang="zh-CN" sz="1600" dirty="0" smtClean="0"/>
                        <a:t>2010</a:t>
                      </a:r>
                      <a:r>
                        <a:rPr lang="zh-CN" altLang="en-US" sz="1600" dirty="0" smtClean="0"/>
                        <a:t>以上</a:t>
                      </a:r>
                      <a:endParaRPr lang="zh-CN"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600" dirty="0"/>
                        <a:t>查阅及编辑电子试卷、作业、资料和 </a:t>
                      </a:r>
                      <a:r>
                        <a:rPr lang="en-US" altLang="zh-CN" sz="1600" dirty="0"/>
                        <a:t>PPT </a:t>
                      </a:r>
                      <a:r>
                        <a:rPr lang="zh-CN" altLang="en-US" sz="1600" dirty="0"/>
                        <a:t>教案的查阅</a:t>
                      </a:r>
                    </a:p>
                  </a:txBody>
                  <a:tcPr/>
                </a:tc>
                <a:tc>
                  <a:txBody>
                    <a:bodyPr/>
                    <a:lstStyle/>
                    <a:p>
                      <a:endParaRPr lang="zh-CN" altLang="en-US" sz="1600"/>
                    </a:p>
                  </a:txBody>
                  <a:tcPr/>
                </a:tc>
                <a:extLst>
                  <a:ext uri="{0D108BD9-81ED-4DB2-BD59-A6C34878D82A}">
                    <a16:rowId xmlns="" xmlns:a16="http://schemas.microsoft.com/office/drawing/2014/main" val="10004"/>
                  </a:ext>
                </a:extLst>
              </a:tr>
              <a:tr h="466702">
                <a:tc vMerge="1">
                  <a:txBody>
                    <a:bodyPr/>
                    <a:lstStyle/>
                    <a:p>
                      <a:endParaRPr lang="zh-CN" altLang="en-US" dirty="0"/>
                    </a:p>
                  </a:txBody>
                  <a:tcPr/>
                </a:tc>
                <a:tc>
                  <a:txBody>
                    <a:bodyPr/>
                    <a:lstStyle/>
                    <a:p>
                      <a:r>
                        <a:rPr lang="en-US" altLang="zh-CN" sz="1600" dirty="0"/>
                        <a:t>PDF</a:t>
                      </a:r>
                      <a:r>
                        <a:rPr lang="zh-CN" altLang="en-US" sz="1600" dirty="0"/>
                        <a:t>阅读器：</a:t>
                      </a:r>
                      <a:r>
                        <a:rPr lang="en-US" altLang="zh-CN" sz="1600" dirty="0"/>
                        <a:t>Adobe Reader</a:t>
                      </a:r>
                      <a:endParaRPr lang="zh-CN"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600" dirty="0"/>
                        <a:t>浏览 </a:t>
                      </a:r>
                      <a:r>
                        <a:rPr lang="en-US" altLang="zh-CN" sz="1600" dirty="0"/>
                        <a:t>PDF </a:t>
                      </a:r>
                      <a:r>
                        <a:rPr lang="zh-CN" altLang="en-US" sz="1600" dirty="0"/>
                        <a:t>格式文档 </a:t>
                      </a:r>
                    </a:p>
                  </a:txBody>
                  <a:tcPr/>
                </a:tc>
                <a:tc>
                  <a:txBody>
                    <a:bodyPr/>
                    <a:lstStyle/>
                    <a:p>
                      <a:endParaRPr lang="zh-CN" altLang="en-US" sz="1600" dirty="0"/>
                    </a:p>
                  </a:txBody>
                  <a:tcPr/>
                </a:tc>
                <a:extLst>
                  <a:ext uri="{0D108BD9-81ED-4DB2-BD59-A6C34878D82A}">
                    <a16:rowId xmlns="" xmlns:a16="http://schemas.microsoft.com/office/drawing/2014/main" val="10005"/>
                  </a:ext>
                </a:extLst>
              </a:tr>
              <a:tr h="356728">
                <a:tc vMerge="1">
                  <a:txBody>
                    <a:bodyPr/>
                    <a:lstStyle/>
                    <a:p>
                      <a:endParaRPr lang="zh-CN" altLang="en-US" dirty="0"/>
                    </a:p>
                  </a:txBody>
                  <a:tcPr/>
                </a:tc>
                <a:tc>
                  <a:txBody>
                    <a:bodyPr/>
                    <a:lstStyle/>
                    <a:p>
                      <a:endParaRPr lang="zh-CN" altLang="en-US" dirty="0"/>
                    </a:p>
                  </a:txBody>
                  <a:tcPr/>
                </a:tc>
                <a:tc>
                  <a:txBody>
                    <a:bodyPr/>
                    <a:lstStyle/>
                    <a:p>
                      <a:endParaRPr lang="zh-CN" altLang="en-US"/>
                    </a:p>
                  </a:txBody>
                  <a:tcPr/>
                </a:tc>
                <a:tc>
                  <a:txBody>
                    <a:bodyPr/>
                    <a:lstStyle/>
                    <a:p>
                      <a:endParaRPr lang="zh-CN" altLang="en-US"/>
                    </a:p>
                  </a:txBody>
                  <a:tcPr/>
                </a:tc>
                <a:extLst>
                  <a:ext uri="{0D108BD9-81ED-4DB2-BD59-A6C34878D82A}">
                    <a16:rowId xmlns="" xmlns:a16="http://schemas.microsoft.com/office/drawing/2014/main" val="10006"/>
                  </a:ext>
                </a:extLst>
              </a:tr>
              <a:tr h="356728">
                <a:tc vMerge="1">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tc>
                  <a:txBody>
                    <a:bodyPr/>
                    <a:lstStyle/>
                    <a:p>
                      <a:endParaRPr lang="zh-CN" altLang="en-US" dirty="0"/>
                    </a:p>
                  </a:txBody>
                  <a:tcP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255099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7702" y="103517"/>
            <a:ext cx="10515600" cy="552090"/>
          </a:xfrm>
        </p:spPr>
        <p:txBody>
          <a:bodyPr>
            <a:normAutofit/>
          </a:bodyPr>
          <a:lstStyle/>
          <a:p>
            <a:r>
              <a:rPr lang="zh-CN" altLang="en-US" sz="3200" dirty="0" smtClean="0"/>
              <a:t>三、 </a:t>
            </a:r>
            <a:r>
              <a:rPr lang="zh-CN" altLang="en-US" sz="3200" dirty="0"/>
              <a:t>直播相关电脑 </a:t>
            </a:r>
            <a:r>
              <a:rPr lang="en-US" altLang="zh-CN" sz="3200" dirty="0"/>
              <a:t>IP </a:t>
            </a:r>
            <a:r>
              <a:rPr lang="zh-CN" altLang="en-US" sz="3200" dirty="0"/>
              <a:t>地址配置说明</a:t>
            </a:r>
          </a:p>
        </p:txBody>
      </p:sp>
      <p:sp>
        <p:nvSpPr>
          <p:cNvPr id="3" name="内容占位符 2"/>
          <p:cNvSpPr>
            <a:spLocks noGrp="1"/>
          </p:cNvSpPr>
          <p:nvPr>
            <p:ph idx="1"/>
          </p:nvPr>
        </p:nvSpPr>
        <p:spPr>
          <a:xfrm>
            <a:off x="87702" y="868093"/>
            <a:ext cx="10515600" cy="4351338"/>
          </a:xfrm>
        </p:spPr>
        <p:txBody>
          <a:bodyPr>
            <a:normAutofit/>
          </a:bodyPr>
          <a:lstStyle/>
          <a:p>
            <a:pPr marL="0" indent="0">
              <a:lnSpc>
                <a:spcPct val="150000"/>
              </a:lnSpc>
              <a:buNone/>
            </a:pPr>
            <a:r>
              <a:rPr lang="zh-CN" altLang="en-US" sz="2000" dirty="0"/>
              <a:t>远端</a:t>
            </a:r>
            <a:r>
              <a:rPr lang="zh-CN" altLang="en-US" sz="2000" dirty="0" smtClean="0"/>
              <a:t>学校与</a:t>
            </a:r>
            <a:r>
              <a:rPr lang="zh-CN" altLang="en-US" sz="2000" dirty="0"/>
              <a:t>直录播系统相关的计算机 </a:t>
            </a:r>
            <a:r>
              <a:rPr lang="en-US" altLang="zh-CN" sz="2000" dirty="0"/>
              <a:t>IP </a:t>
            </a:r>
            <a:r>
              <a:rPr lang="zh-CN" altLang="en-US" sz="2000" dirty="0"/>
              <a:t>地址均</a:t>
            </a:r>
            <a:r>
              <a:rPr lang="zh-CN" altLang="en-US" sz="2000" dirty="0" smtClean="0"/>
              <a:t>需按照</a:t>
            </a:r>
            <a:r>
              <a:rPr lang="zh-CN" altLang="en-US" sz="2000" dirty="0"/>
              <a:t>如下说明进行相应配置：</a:t>
            </a:r>
            <a:endParaRPr lang="en-US" altLang="zh-CN" sz="2000" dirty="0"/>
          </a:p>
          <a:p>
            <a:pPr marL="0" indent="0">
              <a:lnSpc>
                <a:spcPct val="150000"/>
              </a:lnSpc>
              <a:buNone/>
            </a:pPr>
            <a:r>
              <a:rPr lang="en-US" altLang="zh-CN" sz="2000" dirty="0"/>
              <a:t> A</a:t>
            </a:r>
            <a:r>
              <a:rPr lang="zh-CN" altLang="en-US" sz="2000" dirty="0"/>
              <a:t>、 卫星路由器的 </a:t>
            </a:r>
            <a:r>
              <a:rPr lang="en-US" altLang="zh-CN" sz="2000" dirty="0"/>
              <a:t>IP </a:t>
            </a:r>
            <a:r>
              <a:rPr lang="zh-CN" altLang="en-US" sz="2000" dirty="0"/>
              <a:t>地址及相关网关、子网掩码均在远端学校卫星地面站工程施工完毕后由卫星主站及网校工程师分配和设置，此 </a:t>
            </a:r>
            <a:r>
              <a:rPr lang="en-US" altLang="zh-CN" sz="2000" dirty="0"/>
              <a:t>IP </a:t>
            </a:r>
            <a:r>
              <a:rPr lang="zh-CN" altLang="en-US" sz="2000" dirty="0"/>
              <a:t>配置完成后即为该学校长期使用的 </a:t>
            </a:r>
            <a:r>
              <a:rPr lang="en-US" altLang="zh-CN" sz="2000" dirty="0"/>
              <a:t>IP</a:t>
            </a:r>
            <a:r>
              <a:rPr lang="zh-CN" altLang="en-US" sz="2000" dirty="0"/>
              <a:t>，不做变更； </a:t>
            </a:r>
          </a:p>
          <a:p>
            <a:pPr marL="0" indent="0">
              <a:lnSpc>
                <a:spcPct val="150000"/>
              </a:lnSpc>
              <a:buNone/>
            </a:pPr>
            <a:r>
              <a:rPr lang="en-US" altLang="zh-CN" sz="2000" dirty="0"/>
              <a:t>B</a:t>
            </a:r>
            <a:r>
              <a:rPr lang="zh-CN" altLang="en-US" sz="2000" dirty="0"/>
              <a:t>、 与直录播教学相关的所有电脑（包括直播备课电脑、</a:t>
            </a:r>
            <a:r>
              <a:rPr lang="zh-CN" altLang="en-US" sz="2000" dirty="0" smtClean="0"/>
              <a:t>直播上课电脑</a:t>
            </a:r>
            <a:r>
              <a:rPr lang="zh-CN" altLang="en-US" sz="2000" dirty="0"/>
              <a:t>等）的 </a:t>
            </a:r>
            <a:r>
              <a:rPr lang="en-US" altLang="zh-CN" sz="2000" dirty="0"/>
              <a:t>IP </a:t>
            </a:r>
            <a:r>
              <a:rPr lang="zh-CN" altLang="en-US" sz="2000" dirty="0"/>
              <a:t>地址由学校技术教师自行设置，其 </a:t>
            </a:r>
            <a:r>
              <a:rPr lang="en-US" altLang="zh-CN" sz="2000" dirty="0"/>
              <a:t>IP </a:t>
            </a:r>
            <a:r>
              <a:rPr lang="zh-CN" altLang="en-US" sz="2000" dirty="0"/>
              <a:t>地址的范围为该校卫星路由器 </a:t>
            </a:r>
            <a:r>
              <a:rPr lang="en-US" altLang="zh-CN" sz="2000" dirty="0"/>
              <a:t>IP </a:t>
            </a:r>
            <a:r>
              <a:rPr lang="zh-CN" altLang="en-US" sz="2000" dirty="0"/>
              <a:t>地址以后的 </a:t>
            </a:r>
            <a:r>
              <a:rPr lang="en-US" altLang="zh-CN" sz="2000" dirty="0"/>
              <a:t>61 </a:t>
            </a:r>
            <a:r>
              <a:rPr lang="zh-CN" altLang="en-US" sz="2000" dirty="0"/>
              <a:t>个地址段，其网关即为该校卫星路由器 </a:t>
            </a:r>
            <a:r>
              <a:rPr lang="en-US" altLang="zh-CN" sz="2000" dirty="0"/>
              <a:t>IP </a:t>
            </a:r>
            <a:r>
              <a:rPr lang="zh-CN" altLang="en-US" sz="2000" dirty="0"/>
              <a:t>地址，子网掩码为 </a:t>
            </a:r>
            <a:r>
              <a:rPr lang="en-US" altLang="zh-CN" sz="2000" dirty="0"/>
              <a:t>255.255.255.192</a:t>
            </a:r>
            <a:r>
              <a:rPr lang="zh-CN" altLang="en-US" sz="2000" dirty="0" smtClean="0"/>
              <a:t>。</a:t>
            </a:r>
            <a:endParaRPr lang="en-US" altLang="zh-CN" sz="2000" dirty="0" smtClean="0"/>
          </a:p>
          <a:p>
            <a:pPr marL="0" indent="0">
              <a:lnSpc>
                <a:spcPct val="150000"/>
              </a:lnSpc>
              <a:buNone/>
            </a:pPr>
            <a:r>
              <a:rPr lang="zh-CN" altLang="en-US" sz="2000" dirty="0" smtClean="0"/>
              <a:t>例如</a:t>
            </a:r>
            <a:r>
              <a:rPr lang="zh-CN" altLang="en-US" sz="2000" dirty="0"/>
              <a:t>：某校卫星路由器 </a:t>
            </a:r>
            <a:r>
              <a:rPr lang="en-US" altLang="zh-CN" sz="2000" dirty="0"/>
              <a:t>IP </a:t>
            </a:r>
            <a:r>
              <a:rPr lang="zh-CN" altLang="en-US" sz="2000" dirty="0"/>
              <a:t>地址为 </a:t>
            </a:r>
            <a:r>
              <a:rPr lang="en-US" altLang="zh-CN" sz="2000" dirty="0"/>
              <a:t>10.110.12.1</a:t>
            </a:r>
            <a:r>
              <a:rPr lang="zh-CN" altLang="en-US" sz="2000" dirty="0"/>
              <a:t>，则该校其它计算机的 </a:t>
            </a:r>
            <a:r>
              <a:rPr lang="en-US" altLang="zh-CN" sz="2000" dirty="0"/>
              <a:t>IP </a:t>
            </a:r>
            <a:r>
              <a:rPr lang="zh-CN" altLang="en-US" sz="2000" dirty="0"/>
              <a:t>地址是 </a:t>
            </a:r>
            <a:r>
              <a:rPr lang="en-US" altLang="zh-CN" sz="2000" dirty="0"/>
              <a:t>10.110.12.2 </a:t>
            </a:r>
            <a:r>
              <a:rPr lang="zh-CN" altLang="en-US" sz="2000" dirty="0"/>
              <a:t>到 </a:t>
            </a:r>
            <a:r>
              <a:rPr lang="en-US" altLang="zh-CN" sz="2000" dirty="0"/>
              <a:t>10.110.12.62 </a:t>
            </a:r>
            <a:r>
              <a:rPr lang="zh-CN" altLang="en-US" sz="2000" dirty="0"/>
              <a:t>这个范围。</a:t>
            </a:r>
            <a:endParaRPr lang="en-US" altLang="zh-CN" sz="2000" dirty="0"/>
          </a:p>
          <a:p>
            <a:pPr marL="0" indent="0">
              <a:lnSpc>
                <a:spcPct val="150000"/>
              </a:lnSpc>
              <a:buNone/>
            </a:pPr>
            <a:endParaRPr lang="en-US" altLang="zh-CN" sz="2000" dirty="0"/>
          </a:p>
        </p:txBody>
      </p:sp>
    </p:spTree>
    <p:extLst>
      <p:ext uri="{BB962C8B-B14F-4D97-AF65-F5344CB8AC3E}">
        <p14:creationId xmlns:p14="http://schemas.microsoft.com/office/powerpoint/2010/main" val="1265836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2"/>
          <a:stretch>
            <a:fillRect/>
          </a:stretch>
        </p:blipFill>
        <p:spPr>
          <a:xfrm>
            <a:off x="16476" y="1343591"/>
            <a:ext cx="12009524" cy="2466667"/>
          </a:xfrm>
          <a:prstGeom prst="rect">
            <a:avLst/>
          </a:prstGeom>
        </p:spPr>
      </p:pic>
      <p:sp>
        <p:nvSpPr>
          <p:cNvPr id="4" name="矩形 3"/>
          <p:cNvSpPr/>
          <p:nvPr/>
        </p:nvSpPr>
        <p:spPr>
          <a:xfrm>
            <a:off x="77638" y="4466424"/>
            <a:ext cx="11887200" cy="923330"/>
          </a:xfrm>
          <a:prstGeom prst="rect">
            <a:avLst/>
          </a:prstGeom>
        </p:spPr>
        <p:txBody>
          <a:bodyPr wrap="square">
            <a:spAutoFit/>
          </a:bodyPr>
          <a:lstStyle/>
          <a:p>
            <a:pPr>
              <a:lnSpc>
                <a:spcPct val="150000"/>
              </a:lnSpc>
            </a:pPr>
            <a:r>
              <a:rPr lang="zh-CN" altLang="en-US" dirty="0">
                <a:solidFill>
                  <a:srgbClr val="FF0000"/>
                </a:solidFill>
              </a:rPr>
              <a:t>注：分配校内电脑 </a:t>
            </a:r>
            <a:r>
              <a:rPr lang="en-US" altLang="zh-CN" dirty="0">
                <a:solidFill>
                  <a:srgbClr val="FF0000"/>
                </a:solidFill>
              </a:rPr>
              <a:t>IP </a:t>
            </a:r>
            <a:r>
              <a:rPr lang="zh-CN" altLang="en-US" dirty="0">
                <a:solidFill>
                  <a:srgbClr val="FF0000"/>
                </a:solidFill>
              </a:rPr>
              <a:t>地址时，应注意各个电脑的 </a:t>
            </a:r>
            <a:r>
              <a:rPr lang="en-US" altLang="zh-CN" dirty="0">
                <a:solidFill>
                  <a:srgbClr val="FF0000"/>
                </a:solidFill>
              </a:rPr>
              <a:t>IP </a:t>
            </a:r>
            <a:r>
              <a:rPr lang="zh-CN" altLang="en-US" dirty="0">
                <a:solidFill>
                  <a:srgbClr val="FF0000"/>
                </a:solidFill>
              </a:rPr>
              <a:t>地址不能相同，并进行逐一记录，避免后期出现 </a:t>
            </a:r>
            <a:r>
              <a:rPr lang="en-US" altLang="zh-CN" dirty="0">
                <a:solidFill>
                  <a:srgbClr val="FF0000"/>
                </a:solidFill>
              </a:rPr>
              <a:t>IP </a:t>
            </a:r>
            <a:r>
              <a:rPr lang="zh-CN" altLang="en-US" dirty="0">
                <a:solidFill>
                  <a:srgbClr val="FF0000"/>
                </a:solidFill>
              </a:rPr>
              <a:t>地址的管理混乱。后期若遗忘本校卫星路由器 </a:t>
            </a:r>
            <a:r>
              <a:rPr lang="en-US" altLang="zh-CN" dirty="0">
                <a:solidFill>
                  <a:srgbClr val="FF0000"/>
                </a:solidFill>
              </a:rPr>
              <a:t>IP</a:t>
            </a:r>
            <a:r>
              <a:rPr lang="zh-CN" altLang="en-US" dirty="0">
                <a:solidFill>
                  <a:srgbClr val="FF0000"/>
                </a:solidFill>
              </a:rPr>
              <a:t>地址，可向网校工作人员询问查询</a:t>
            </a:r>
            <a:r>
              <a:rPr lang="zh-CN" altLang="en-US" dirty="0"/>
              <a:t>。 </a:t>
            </a:r>
          </a:p>
        </p:txBody>
      </p:sp>
      <p:sp>
        <p:nvSpPr>
          <p:cNvPr id="2" name="矩形 1"/>
          <p:cNvSpPr/>
          <p:nvPr/>
        </p:nvSpPr>
        <p:spPr>
          <a:xfrm>
            <a:off x="-60385" y="379562"/>
            <a:ext cx="1492716" cy="523220"/>
          </a:xfrm>
          <a:prstGeom prst="rect">
            <a:avLst/>
          </a:prstGeom>
        </p:spPr>
        <p:txBody>
          <a:bodyPr wrap="none">
            <a:spAutoFit/>
          </a:bodyPr>
          <a:lstStyle/>
          <a:p>
            <a:r>
              <a:rPr lang="zh-CN" altLang="en-US" sz="2800" dirty="0"/>
              <a:t>如下表</a:t>
            </a:r>
            <a:r>
              <a:rPr lang="zh-CN" altLang="en-US" dirty="0"/>
              <a:t>：</a:t>
            </a:r>
          </a:p>
        </p:txBody>
      </p:sp>
    </p:spTree>
    <p:extLst>
      <p:ext uri="{BB962C8B-B14F-4D97-AF65-F5344CB8AC3E}">
        <p14:creationId xmlns:p14="http://schemas.microsoft.com/office/powerpoint/2010/main" val="12645479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51605" y="1999616"/>
            <a:ext cx="10515600" cy="4351338"/>
          </a:xfrm>
        </p:spPr>
        <p:txBody>
          <a:bodyPr>
            <a:normAutofit/>
          </a:bodyPr>
          <a:lstStyle/>
          <a:p>
            <a:pPr marL="0" indent="0">
              <a:lnSpc>
                <a:spcPct val="150000"/>
              </a:lnSpc>
              <a:buNone/>
            </a:pPr>
            <a:r>
              <a:rPr lang="zh-CN" altLang="en-US" sz="2400" dirty="0">
                <a:latin typeface="+mn-ea"/>
              </a:rPr>
              <a:t>故障现象 </a:t>
            </a:r>
            <a:r>
              <a:rPr lang="en-US" altLang="zh-CN" sz="2400" dirty="0">
                <a:latin typeface="+mn-ea"/>
              </a:rPr>
              <a:t>1</a:t>
            </a:r>
            <a:r>
              <a:rPr lang="zh-CN" altLang="en-US" sz="2400" dirty="0">
                <a:latin typeface="+mn-ea"/>
              </a:rPr>
              <a:t>：登录软件后老师讲课时无音频，视频和 </a:t>
            </a:r>
            <a:r>
              <a:rPr lang="en-US" altLang="zh-CN" sz="2400" dirty="0">
                <a:latin typeface="+mn-ea"/>
              </a:rPr>
              <a:t>PPT </a:t>
            </a:r>
            <a:r>
              <a:rPr lang="zh-CN" altLang="en-US" sz="2400" dirty="0" smtClean="0">
                <a:latin typeface="+mn-ea"/>
              </a:rPr>
              <a:t>正常</a:t>
            </a:r>
            <a:endParaRPr lang="en-US" altLang="zh-CN" sz="2400" dirty="0" smtClean="0">
              <a:latin typeface="+mn-ea"/>
            </a:endParaRPr>
          </a:p>
          <a:p>
            <a:pPr marL="0" indent="0">
              <a:lnSpc>
                <a:spcPct val="150000"/>
              </a:lnSpc>
              <a:buNone/>
            </a:pPr>
            <a:r>
              <a:rPr lang="en-US" altLang="zh-CN" sz="1600" dirty="0" smtClean="0"/>
              <a:t>1.   </a:t>
            </a:r>
            <a:r>
              <a:rPr lang="zh-CN" altLang="en-US" sz="1600" dirty="0" smtClean="0"/>
              <a:t>查看</a:t>
            </a:r>
            <a:r>
              <a:rPr lang="zh-CN" altLang="en-US" sz="1600" dirty="0"/>
              <a:t>视频框下音频线是否有波形，如有则播放本地声音文件，本地播放文件无声音则检查本地音频输出连接线路是否松脱（例如：主机→功放→音箱）</a:t>
            </a:r>
            <a:endParaRPr lang="en-US" altLang="zh-CN" sz="1600" dirty="0"/>
          </a:p>
          <a:p>
            <a:pPr marL="0" indent="0">
              <a:lnSpc>
                <a:spcPct val="150000"/>
              </a:lnSpc>
              <a:buNone/>
            </a:pPr>
            <a:r>
              <a:rPr lang="en-US" altLang="zh-CN" sz="1600" dirty="0"/>
              <a:t>2</a:t>
            </a:r>
            <a:r>
              <a:rPr lang="en-US" altLang="zh-CN" sz="1600" dirty="0" smtClean="0"/>
              <a:t>.   </a:t>
            </a:r>
            <a:r>
              <a:rPr lang="zh-CN" altLang="en-US" sz="1600" dirty="0" smtClean="0"/>
              <a:t>重新</a:t>
            </a:r>
            <a:r>
              <a:rPr lang="zh-CN" altLang="en-US" sz="1600" dirty="0"/>
              <a:t>启动</a:t>
            </a:r>
            <a:r>
              <a:rPr lang="zh-CN" altLang="en-US" sz="1600" dirty="0" smtClean="0"/>
              <a:t>软件</a:t>
            </a:r>
            <a:endParaRPr lang="zh-CN" altLang="en-US" sz="1600" dirty="0"/>
          </a:p>
          <a:p>
            <a:pPr marL="0" indent="0">
              <a:lnSpc>
                <a:spcPct val="150000"/>
              </a:lnSpc>
              <a:buNone/>
            </a:pPr>
            <a:r>
              <a:rPr lang="en-US" altLang="zh-CN" sz="1600" dirty="0"/>
              <a:t>3</a:t>
            </a:r>
            <a:r>
              <a:rPr lang="en-US" altLang="zh-CN" sz="1600" dirty="0" smtClean="0"/>
              <a:t>.   </a:t>
            </a:r>
            <a:r>
              <a:rPr lang="zh-CN" altLang="en-US" sz="1600" dirty="0" smtClean="0"/>
              <a:t>关闭</a:t>
            </a:r>
            <a:r>
              <a:rPr lang="zh-CN" altLang="en-US" sz="1600" dirty="0"/>
              <a:t>防火墙和自带防火墙的杀毒软件以及其它杀毒软件并重启操作系统及软件</a:t>
            </a:r>
            <a:endParaRPr lang="en-US" altLang="zh-CN" sz="1600" dirty="0"/>
          </a:p>
          <a:p>
            <a:pPr marL="0" indent="0">
              <a:lnSpc>
                <a:spcPct val="150000"/>
              </a:lnSpc>
              <a:buNone/>
            </a:pPr>
            <a:r>
              <a:rPr lang="en-US" altLang="zh-CN" sz="1600" dirty="0" smtClean="0"/>
              <a:t>4.   </a:t>
            </a:r>
            <a:r>
              <a:rPr lang="zh-CN" altLang="en-US" sz="1600" dirty="0" smtClean="0"/>
              <a:t>播放</a:t>
            </a:r>
            <a:r>
              <a:rPr lang="zh-CN" altLang="en-US" sz="1600" dirty="0"/>
              <a:t>本机声音文件检查本地声卡是否工作正常。若不正常则重新安装声卡驱动，再进行软件配置</a:t>
            </a:r>
            <a:r>
              <a:rPr lang="zh-CN" altLang="en-US" sz="1600" dirty="0" smtClean="0"/>
              <a:t>登录</a:t>
            </a:r>
            <a:endParaRPr lang="en-US" altLang="zh-CN" sz="1600" dirty="0"/>
          </a:p>
          <a:p>
            <a:pPr marL="0" indent="0">
              <a:lnSpc>
                <a:spcPct val="150000"/>
              </a:lnSpc>
              <a:buNone/>
            </a:pPr>
            <a:r>
              <a:rPr lang="en-US" altLang="zh-CN" sz="1600" dirty="0"/>
              <a:t>5</a:t>
            </a:r>
            <a:r>
              <a:rPr lang="en-US" altLang="zh-CN" sz="1600" dirty="0" smtClean="0"/>
              <a:t>.   </a:t>
            </a:r>
            <a:r>
              <a:rPr lang="zh-CN" altLang="en-US" sz="1600" dirty="0" smtClean="0"/>
              <a:t>检查</a:t>
            </a:r>
            <a:r>
              <a:rPr lang="zh-CN" altLang="en-US" sz="1600" dirty="0"/>
              <a:t>本地文件，查杀病毒或重装</a:t>
            </a:r>
            <a:r>
              <a:rPr lang="zh-CN" altLang="en-US" sz="1600" dirty="0" smtClean="0"/>
              <a:t>操作系统</a:t>
            </a:r>
            <a:endParaRPr lang="zh-CN" altLang="en-US" sz="1600" dirty="0"/>
          </a:p>
        </p:txBody>
      </p:sp>
      <p:sp>
        <p:nvSpPr>
          <p:cNvPr id="5" name="矩形 4"/>
          <p:cNvSpPr/>
          <p:nvPr/>
        </p:nvSpPr>
        <p:spPr>
          <a:xfrm>
            <a:off x="182593" y="137394"/>
            <a:ext cx="10515600" cy="1569660"/>
          </a:xfrm>
          <a:prstGeom prst="rect">
            <a:avLst/>
          </a:prstGeom>
        </p:spPr>
        <p:txBody>
          <a:bodyPr wrap="square">
            <a:spAutoFit/>
          </a:bodyPr>
          <a:lstStyle/>
          <a:p>
            <a:pPr>
              <a:lnSpc>
                <a:spcPct val="150000"/>
              </a:lnSpc>
            </a:pPr>
            <a:r>
              <a:rPr lang="zh-CN" altLang="en-US" sz="3200" dirty="0" smtClean="0"/>
              <a:t>四、 </a:t>
            </a:r>
            <a:r>
              <a:rPr lang="zh-CN" altLang="en-US" sz="3200" dirty="0"/>
              <a:t>常见故障处理 </a:t>
            </a:r>
          </a:p>
          <a:p>
            <a:pPr>
              <a:lnSpc>
                <a:spcPct val="150000"/>
              </a:lnSpc>
            </a:pPr>
            <a:r>
              <a:rPr lang="zh-CN" altLang="en-US" sz="1600" dirty="0"/>
              <a:t>注：以下故障及处理办法仅针对一些特定、常见的故障，若出现其它故障现象不在以下范围内或按照处理办法操作仍然无法解决，请</a:t>
            </a:r>
            <a:r>
              <a:rPr lang="zh-CN" altLang="en-US" sz="1600" dirty="0" smtClean="0"/>
              <a:t>及时联系网校工作人员</a:t>
            </a:r>
            <a:r>
              <a:rPr lang="zh-CN" altLang="en-US" sz="1600" dirty="0"/>
              <a:t>。 </a:t>
            </a:r>
          </a:p>
        </p:txBody>
      </p:sp>
    </p:spTree>
    <p:extLst>
      <p:ext uri="{BB962C8B-B14F-4D97-AF65-F5344CB8AC3E}">
        <p14:creationId xmlns:p14="http://schemas.microsoft.com/office/powerpoint/2010/main" val="4176206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94735" y="158091"/>
            <a:ext cx="10515600" cy="1325563"/>
          </a:xfrm>
        </p:spPr>
        <p:txBody>
          <a:bodyPr>
            <a:normAutofit/>
          </a:bodyPr>
          <a:lstStyle/>
          <a:p>
            <a:r>
              <a:rPr lang="zh-CN" altLang="en-US" sz="2400" dirty="0"/>
              <a:t>故障现象 </a:t>
            </a:r>
            <a:r>
              <a:rPr lang="en-US" altLang="zh-CN" sz="2400" dirty="0"/>
              <a:t>2</a:t>
            </a:r>
            <a:r>
              <a:rPr lang="zh-CN" altLang="en-US" sz="2400" dirty="0"/>
              <a:t>：登录软件后无视频，但音频和 </a:t>
            </a:r>
            <a:r>
              <a:rPr lang="en-US" altLang="zh-CN" sz="2400" dirty="0"/>
              <a:t>PPT </a:t>
            </a:r>
            <a:r>
              <a:rPr lang="zh-CN" altLang="en-US" sz="2400" dirty="0" smtClean="0"/>
              <a:t>正常</a:t>
            </a:r>
            <a:endParaRPr lang="zh-CN" altLang="en-US" sz="2400" dirty="0"/>
          </a:p>
        </p:txBody>
      </p:sp>
      <p:sp>
        <p:nvSpPr>
          <p:cNvPr id="3" name="内容占位符 2"/>
          <p:cNvSpPr>
            <a:spLocks noGrp="1"/>
          </p:cNvSpPr>
          <p:nvPr>
            <p:ph idx="1"/>
          </p:nvPr>
        </p:nvSpPr>
        <p:spPr>
          <a:xfrm>
            <a:off x="381000" y="1747987"/>
            <a:ext cx="10515600" cy="4351338"/>
          </a:xfrm>
        </p:spPr>
        <p:txBody>
          <a:bodyPr>
            <a:normAutofit/>
          </a:bodyPr>
          <a:lstStyle/>
          <a:p>
            <a:pPr marL="0" indent="0">
              <a:lnSpc>
                <a:spcPct val="150000"/>
              </a:lnSpc>
              <a:buNone/>
            </a:pPr>
            <a:r>
              <a:rPr lang="en-US" altLang="zh-TW" sz="1600" dirty="0"/>
              <a:t>1.   </a:t>
            </a:r>
            <a:r>
              <a:rPr lang="zh-CN" altLang="en-US" sz="1600" dirty="0"/>
              <a:t>重新登录软件，故障依旧则重新安装软件</a:t>
            </a:r>
            <a:endParaRPr lang="en-US" altLang="zh-CN" sz="1600" dirty="0"/>
          </a:p>
          <a:p>
            <a:pPr marL="0" indent="0">
              <a:lnSpc>
                <a:spcPct val="150000"/>
              </a:lnSpc>
              <a:buNone/>
            </a:pPr>
            <a:r>
              <a:rPr lang="en-US" altLang="zh-CN" sz="1600" dirty="0"/>
              <a:t>2.   </a:t>
            </a:r>
            <a:r>
              <a:rPr lang="zh-CN" altLang="en-US" sz="1600" dirty="0"/>
              <a:t>关闭防火墙和自带防火墙的杀毒软件以及其它杀毒软件并重启操作系统及软件</a:t>
            </a:r>
            <a:endParaRPr lang="en-US" altLang="zh-CN" sz="1600" dirty="0"/>
          </a:p>
          <a:p>
            <a:pPr marL="0" indent="0">
              <a:lnSpc>
                <a:spcPct val="150000"/>
              </a:lnSpc>
              <a:buNone/>
            </a:pPr>
            <a:r>
              <a:rPr lang="en-US" altLang="zh-CN" sz="1600" dirty="0"/>
              <a:t>3.   </a:t>
            </a:r>
            <a:r>
              <a:rPr lang="zh-CN" altLang="en-US" sz="1600" dirty="0" smtClean="0"/>
              <a:t>检查</a:t>
            </a:r>
            <a:r>
              <a:rPr lang="zh-CN" altLang="en-US" sz="1600" dirty="0"/>
              <a:t>本地文件，查杀病毒或重装</a:t>
            </a:r>
            <a:r>
              <a:rPr lang="zh-CN" altLang="en-US" sz="1600" dirty="0" smtClean="0"/>
              <a:t>操作系统</a:t>
            </a:r>
            <a:endParaRPr lang="zh-CN" altLang="en-US" sz="1600" dirty="0"/>
          </a:p>
        </p:txBody>
      </p:sp>
    </p:spTree>
    <p:extLst>
      <p:ext uri="{BB962C8B-B14F-4D97-AF65-F5344CB8AC3E}">
        <p14:creationId xmlns:p14="http://schemas.microsoft.com/office/powerpoint/2010/main" val="36076919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707</TotalTime>
  <Words>1626</Words>
  <Application>Microsoft Office PowerPoint</Application>
  <PresentationFormat>自定义</PresentationFormat>
  <Paragraphs>120</Paragraphs>
  <Slides>21</Slides>
  <Notes>0</Notes>
  <HiddenSlides>0</HiddenSlides>
  <MMClips>0</MMClips>
  <ScaleCrop>false</ScaleCrop>
  <HeadingPairs>
    <vt:vector size="4" baseType="variant">
      <vt:variant>
        <vt:lpstr>主题</vt:lpstr>
      </vt:variant>
      <vt:variant>
        <vt:i4>1</vt:i4>
      </vt:variant>
      <vt:variant>
        <vt:lpstr>幻灯片标题</vt:lpstr>
      </vt:variant>
      <vt:variant>
        <vt:i4>21</vt:i4>
      </vt:variant>
    </vt:vector>
  </HeadingPairs>
  <TitlesOfParts>
    <vt:vector size="22" baseType="lpstr">
      <vt:lpstr>Office 主题</vt:lpstr>
      <vt:lpstr>PowerPoint 演示文稿</vt:lpstr>
      <vt:lpstr>PowerPoint 演示文稿</vt:lpstr>
      <vt:lpstr>PowerPoint 演示文稿</vt:lpstr>
      <vt:lpstr>二、系统及软件</vt:lpstr>
      <vt:lpstr>PowerPoint 演示文稿</vt:lpstr>
      <vt:lpstr>三、 直播相关电脑 IP 地址配置说明</vt:lpstr>
      <vt:lpstr>PowerPoint 演示文稿</vt:lpstr>
      <vt:lpstr>PowerPoint 演示文稿</vt:lpstr>
      <vt:lpstr>故障现象 2：登录软件后无视频，但音频和 PPT 正常</vt:lpstr>
      <vt:lpstr>故障现象3：登录软件后音频断续严重，无法正常教学</vt:lpstr>
      <vt:lpstr>故障现象4：登录软件后视频花屏严重</vt:lpstr>
      <vt:lpstr>故障现象5：登录软件后教师PPT未显示</vt:lpstr>
      <vt:lpstr>故障现象6：登录软件后教师PPT花屏严重</vt:lpstr>
      <vt:lpstr>故障现象7：登陆软件后无声音、视频、PPT都没显示</vt:lpstr>
      <vt:lpstr>故障现象8：登录软件后呈现PPT蓝屏，视频框灰屏</vt:lpstr>
      <vt:lpstr>故障现象9：备课登录软件后无法文字交互</vt:lpstr>
      <vt:lpstr>故障现象10：直播软件打开后，点登录后提示登陆超时</vt:lpstr>
      <vt:lpstr>故障现象11：直播软件打开后，点登录提示用户名和密码错误</vt:lpstr>
      <vt:lpstr>  故障现象12：所有班级无法登录直播平台（在确定前端无异常的情况下）</vt:lpstr>
      <vt:lpstr>  IDU信号值和收发值查看方法</vt:lpstr>
      <vt:lpstr>IDU做RD操作方法</vt:lpstr>
    </vt:vector>
  </TitlesOfParts>
  <Company>China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1 2</dc:creator>
  <cp:lastModifiedBy>Sky123.Org</cp:lastModifiedBy>
  <cp:revision>96</cp:revision>
  <dcterms:created xsi:type="dcterms:W3CDTF">2020-01-15T03:28:39Z</dcterms:created>
  <dcterms:modified xsi:type="dcterms:W3CDTF">2020-04-03T03:45:38Z</dcterms:modified>
</cp:coreProperties>
</file>